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48" r:id="rId1"/>
  </p:sldMasterIdLst>
  <p:notesMasterIdLst>
    <p:notesMasterId r:id="rId93"/>
  </p:notesMasterIdLst>
  <p:sldIdLst>
    <p:sldId id="320" r:id="rId2"/>
    <p:sldId id="259" r:id="rId3"/>
    <p:sldId id="383" r:id="rId4"/>
    <p:sldId id="317" r:id="rId5"/>
    <p:sldId id="381" r:id="rId6"/>
    <p:sldId id="382" r:id="rId7"/>
    <p:sldId id="260" r:id="rId8"/>
    <p:sldId id="384" r:id="rId9"/>
    <p:sldId id="261" r:id="rId10"/>
    <p:sldId id="321" r:id="rId11"/>
    <p:sldId id="262" r:id="rId12"/>
    <p:sldId id="351" r:id="rId13"/>
    <p:sldId id="322" r:id="rId14"/>
    <p:sldId id="338" r:id="rId15"/>
    <p:sldId id="339" r:id="rId16"/>
    <p:sldId id="279" r:id="rId17"/>
    <p:sldId id="364" r:id="rId18"/>
    <p:sldId id="280" r:id="rId19"/>
    <p:sldId id="281" r:id="rId20"/>
    <p:sldId id="258" r:id="rId21"/>
    <p:sldId id="368" r:id="rId22"/>
    <p:sldId id="369" r:id="rId23"/>
    <p:sldId id="370" r:id="rId24"/>
    <p:sldId id="371" r:id="rId25"/>
    <p:sldId id="372" r:id="rId26"/>
    <p:sldId id="373" r:id="rId27"/>
    <p:sldId id="378" r:id="rId28"/>
    <p:sldId id="374" r:id="rId29"/>
    <p:sldId id="375" r:id="rId30"/>
    <p:sldId id="379" r:id="rId31"/>
    <p:sldId id="376" r:id="rId32"/>
    <p:sldId id="275" r:id="rId33"/>
    <p:sldId id="356" r:id="rId34"/>
    <p:sldId id="276" r:id="rId35"/>
    <p:sldId id="277" r:id="rId36"/>
    <p:sldId id="278" r:id="rId37"/>
    <p:sldId id="273" r:id="rId38"/>
    <p:sldId id="274" r:id="rId39"/>
    <p:sldId id="344" r:id="rId40"/>
    <p:sldId id="342" r:id="rId41"/>
    <p:sldId id="343" r:id="rId42"/>
    <p:sldId id="337" r:id="rId43"/>
    <p:sldId id="268" r:id="rId44"/>
    <p:sldId id="270" r:id="rId45"/>
    <p:sldId id="271" r:id="rId46"/>
    <p:sldId id="272" r:id="rId47"/>
    <p:sldId id="348" r:id="rId48"/>
    <p:sldId id="288" r:id="rId49"/>
    <p:sldId id="293" r:id="rId50"/>
    <p:sldId id="291" r:id="rId51"/>
    <p:sldId id="286" r:id="rId52"/>
    <p:sldId id="287" r:id="rId53"/>
    <p:sldId id="292" r:id="rId54"/>
    <p:sldId id="290" r:id="rId55"/>
    <p:sldId id="349" r:id="rId56"/>
    <p:sldId id="294" r:id="rId57"/>
    <p:sldId id="296" r:id="rId58"/>
    <p:sldId id="295" r:id="rId59"/>
    <p:sldId id="297" r:id="rId60"/>
    <p:sldId id="298" r:id="rId61"/>
    <p:sldId id="269" r:id="rId62"/>
    <p:sldId id="299" r:id="rId63"/>
    <p:sldId id="300" r:id="rId64"/>
    <p:sldId id="301" r:id="rId65"/>
    <p:sldId id="302" r:id="rId66"/>
    <p:sldId id="303" r:id="rId67"/>
    <p:sldId id="304" r:id="rId68"/>
    <p:sldId id="305" r:id="rId69"/>
    <p:sldId id="306" r:id="rId70"/>
    <p:sldId id="308" r:id="rId71"/>
    <p:sldId id="307" r:id="rId72"/>
    <p:sldId id="309" r:id="rId73"/>
    <p:sldId id="310" r:id="rId74"/>
    <p:sldId id="366" r:id="rId75"/>
    <p:sldId id="335" r:id="rId76"/>
    <p:sldId id="336" r:id="rId77"/>
    <p:sldId id="311" r:id="rId78"/>
    <p:sldId id="283" r:id="rId79"/>
    <p:sldId id="345" r:id="rId80"/>
    <p:sldId id="380" r:id="rId81"/>
    <p:sldId id="313" r:id="rId82"/>
    <p:sldId id="314" r:id="rId83"/>
    <p:sldId id="315" r:id="rId84"/>
    <p:sldId id="316" r:id="rId85"/>
    <p:sldId id="355" r:id="rId86"/>
    <p:sldId id="354" r:id="rId87"/>
    <p:sldId id="359" r:id="rId88"/>
    <p:sldId id="360" r:id="rId89"/>
    <p:sldId id="361" r:id="rId90"/>
    <p:sldId id="257" r:id="rId91"/>
    <p:sldId id="367" r:id="rId9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News Gothic MT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News Gothic MT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News Gothic MT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News Gothic MT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News Gothic MT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News Gothic MT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News Gothic MT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News Gothic MT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News Gothic MT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66" d="100"/>
          <a:sy n="66" d="100"/>
        </p:scale>
        <p:origin x="-1290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408"/>
    </p:cViewPr>
  </p:sorterViewPr>
  <p:notesViewPr>
    <p:cSldViewPr snapToObjects="1">
      <p:cViewPr varScale="1">
        <p:scale>
          <a:sx n="81" d="100"/>
          <a:sy n="81" d="100"/>
        </p:scale>
        <p:origin x="-1944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A84F232-C617-9E4D-987B-1BB4E51F51A9}" type="datetime1">
              <a:rPr lang="en-US"/>
              <a:pPr>
                <a:defRPr/>
              </a:pPr>
              <a:t>9/17/2012</a:t>
            </a:fld>
            <a:endParaRPr lang="en-US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7A286E2-0D76-6D44-9A6D-BE67A02A4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8593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In 1871,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Harper</a:t>
            </a:r>
            <a:r>
              <a:rPr lang="ja-JP" alt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s 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serialized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parts of Lady Belcher</a:t>
            </a:r>
            <a:r>
              <a:rPr lang="ja-JP" altLang="en-US" dirty="0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s book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The Mutineers of the Bounty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,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opening with a </a:t>
            </a:r>
            <a:r>
              <a:rPr lang="en-US">
                <a:latin typeface="Times New Roman" charset="0"/>
                <a:ea typeface="ヒラギノ角ゴ Pro W3" charset="0"/>
                <a:cs typeface="ヒラギノ角ゴ Pro W3" charset="0"/>
              </a:rPr>
              <a:t>portrait </a:t>
            </a:r>
            <a:r>
              <a:rPr lang="en-US" smtClean="0">
                <a:latin typeface="Times New Roman" charset="0"/>
                <a:ea typeface="ヒラギノ角ゴ Pro W3" charset="0"/>
                <a:cs typeface="ヒラギノ角ゴ Pro W3" charset="0"/>
              </a:rPr>
              <a:t>of 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George </a:t>
            </a:r>
            <a:r>
              <a:rPr lang="en-US" dirty="0" err="1">
                <a:latin typeface="Times New Roman" charset="0"/>
                <a:ea typeface="ヒラギノ角ゴ Pro W3" charset="0"/>
                <a:cs typeface="ヒラギノ角ゴ Pro W3" charset="0"/>
              </a:rPr>
              <a:t>Nobbs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.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article also included this engraving of the Pitcairn Settlement on Norfolk Island.</a:t>
            </a:r>
          </a:p>
          <a:p>
            <a:pPr eaLnBrk="1" hangingPunct="1">
              <a:defRPr/>
            </a:pPr>
            <a:endParaRPr lang="en-US" dirty="0" smtClean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dirty="0" err="1"/>
              <a:t>Cassell</a:t>
            </a:r>
            <a:r>
              <a:rPr lang="ja-JP" altLang="en-US" i="1" dirty="0"/>
              <a:t>’</a:t>
            </a:r>
            <a:r>
              <a:rPr lang="en-US" i="1" dirty="0"/>
              <a:t>s </a:t>
            </a:r>
            <a:r>
              <a:rPr lang="en-US" dirty="0"/>
              <a:t>published </a:t>
            </a:r>
            <a:r>
              <a:rPr lang="ja-JP" altLang="en-US" dirty="0"/>
              <a:t>“</a:t>
            </a:r>
            <a:r>
              <a:rPr lang="en-US" dirty="0"/>
              <a:t>The Pitcairn Islanders, and the Mutiny of the Bounty,</a:t>
            </a:r>
            <a:r>
              <a:rPr lang="ja-JP" altLang="en-US" dirty="0"/>
              <a:t>”</a:t>
            </a:r>
            <a:r>
              <a:rPr lang="en-US" dirty="0"/>
              <a:t> which included an illustration of John Adams</a:t>
            </a:r>
            <a:r>
              <a:rPr lang="ja-JP" altLang="en-US" dirty="0"/>
              <a:t>’</a:t>
            </a:r>
            <a:r>
              <a:rPr lang="en-US" dirty="0"/>
              <a:t>s grave...  </a:t>
            </a:r>
          </a:p>
          <a:p>
            <a:pPr eaLnBrk="1" hangingPunct="1"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...and the church and school built by John Adams.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96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The </a:t>
            </a:r>
            <a:r>
              <a:rPr lang="en-US" i="1" dirty="0"/>
              <a:t>Illustrated London News</a:t>
            </a:r>
            <a:r>
              <a:rPr lang="en-US" dirty="0"/>
              <a:t> ran many </a:t>
            </a:r>
            <a:r>
              <a:rPr lang="en-US" i="1" dirty="0"/>
              <a:t>Bounty</a:t>
            </a:r>
            <a:r>
              <a:rPr lang="en-US" dirty="0"/>
              <a:t> Saga articles over its long life, such as… </a:t>
            </a:r>
            <a:endParaRPr lang="en-US" dirty="0">
              <a:latin typeface="Times" charset="0"/>
            </a:endParaRPr>
          </a:p>
          <a:p>
            <a:pPr eaLnBrk="1" hangingPunct="1">
              <a:defRPr/>
            </a:pP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07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“The Pitcairn Islanders,”</a:t>
            </a:r>
            <a:r>
              <a:rPr lang="en-US" i="1" dirty="0" smtClean="0"/>
              <a:t> </a:t>
            </a:r>
            <a:r>
              <a:rPr lang="en-US" dirty="0" smtClean="0"/>
              <a:t>which included this aerial view of Ship Landing Point and Adamstown.</a:t>
            </a:r>
          </a:p>
          <a:p>
            <a:pPr eaLnBrk="1" hangingPunct="1">
              <a:defRPr/>
            </a:pPr>
            <a:endParaRPr lang="en-US" dirty="0" smtClean="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Let</a:t>
            </a:r>
            <a:r>
              <a:rPr lang="ja-JP" altLang="en-US" dirty="0"/>
              <a:t>’</a:t>
            </a:r>
            <a:r>
              <a:rPr lang="en-US" dirty="0"/>
              <a:t>s move ahead now to the 20th century. A two-penny paper named </a:t>
            </a:r>
            <a:r>
              <a:rPr lang="en-US" i="1" dirty="0"/>
              <a:t>The Thriller</a:t>
            </a:r>
            <a:r>
              <a:rPr lang="en-US" dirty="0"/>
              <a:t> serialized </a:t>
            </a:r>
            <a:r>
              <a:rPr lang="en-US" dirty="0" err="1"/>
              <a:t>Nordhoff</a:t>
            </a:r>
            <a:r>
              <a:rPr lang="en-US" dirty="0"/>
              <a:t> and Hall</a:t>
            </a:r>
            <a:r>
              <a:rPr lang="ja-JP" altLang="en-US" dirty="0"/>
              <a:t>’</a:t>
            </a:r>
            <a:r>
              <a:rPr lang="en-US" altLang="ja-JP" dirty="0"/>
              <a:t>s </a:t>
            </a:r>
            <a:r>
              <a:rPr lang="en-US" altLang="ja-JP" i="1" dirty="0"/>
              <a:t>Mutiny on the Bounty</a:t>
            </a:r>
            <a:r>
              <a:rPr lang="en-US" altLang="ja-JP" dirty="0"/>
              <a:t> over six issues in 1936, declaring it to be </a:t>
            </a:r>
            <a:r>
              <a:rPr lang="ja-JP" altLang="en-US" dirty="0"/>
              <a:t>“</a:t>
            </a:r>
            <a:r>
              <a:rPr lang="en-US" altLang="ja-JP" dirty="0"/>
              <a:t>The finest true-life story every written.</a:t>
            </a:r>
            <a:r>
              <a:rPr lang="ja-JP" altLang="en-US" dirty="0"/>
              <a:t>”</a:t>
            </a:r>
            <a:r>
              <a:rPr lang="en-US" altLang="ja-JP" dirty="0"/>
              <a:t> </a:t>
            </a:r>
          </a:p>
          <a:p>
            <a:pPr eaLnBrk="1" hangingPunct="1"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That may be true, but the novel actually serialized was </a:t>
            </a:r>
            <a:r>
              <a:rPr lang="en-US" i="1" dirty="0"/>
              <a:t>Men Against the Sea</a:t>
            </a:r>
            <a:r>
              <a:rPr lang="en-US" dirty="0"/>
              <a:t>, with a still photo of the ship used in the movie. Obviously, The </a:t>
            </a:r>
            <a:r>
              <a:rPr lang="en-US" i="1" dirty="0"/>
              <a:t>Thriller </a:t>
            </a:r>
            <a:r>
              <a:rPr lang="en-US" dirty="0"/>
              <a:t>operated on a very tight budget. 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46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Who would have dreamed that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Popular Mechanics 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would publish an article about the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Bounty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? 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88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But that</a:t>
            </a:r>
            <a:r>
              <a:rPr lang="ja-JP" altLang="en-US" dirty="0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s just what they did. </a:t>
            </a:r>
            <a:r>
              <a:rPr lang="ja-JP" altLang="en-US" dirty="0">
                <a:latin typeface="Arial"/>
                <a:ea typeface="ヒラギノ角ゴ Pro W3" charset="0"/>
                <a:cs typeface="ヒラギノ角ゴ Pro W3" charset="0"/>
              </a:rPr>
              <a:t>“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Secrets of the Movie Ships,</a:t>
            </a:r>
            <a:r>
              <a:rPr lang="ja-JP" altLang="en-US" dirty="0">
                <a:latin typeface="Times New Roman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 including the one used in the MGM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Mutiny on the Bounty,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 appeared in the July 1936 issue. </a:t>
            </a:r>
            <a:endParaRPr lang="en-US" dirty="0"/>
          </a:p>
          <a:p>
            <a:pPr eaLnBrk="1" hangingPunct="1"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From one-penny tabloids to the dignified pages of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National Geographic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, the popular press has been dipping into the deep well of the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Bounty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 Saga since the early 1800s. This afternoon, let</a:t>
            </a:r>
            <a:r>
              <a:rPr lang="ja-JP" altLang="en-US" dirty="0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s take a brief tour of </a:t>
            </a:r>
            <a:r>
              <a:rPr lang="ja-JP" altLang="en-US" dirty="0">
                <a:latin typeface="Times New Roman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Mutiny in the Magazine Section.</a:t>
            </a:r>
            <a:r>
              <a:rPr lang="ja-JP" altLang="en-US" dirty="0">
                <a:latin typeface="Times New Roman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 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In 1932,</a:t>
            </a:r>
            <a:r>
              <a:rPr lang="en-US" i="1" dirty="0"/>
              <a:t> The Blue Peter</a:t>
            </a:r>
            <a:r>
              <a:rPr lang="en-US" dirty="0"/>
              <a:t> magazine featured </a:t>
            </a:r>
            <a:r>
              <a:rPr lang="ja-JP" altLang="en-US" dirty="0"/>
              <a:t>“</a:t>
            </a:r>
            <a:r>
              <a:rPr lang="en-US" dirty="0"/>
              <a:t>The Travels of Fletcher Christian</a:t>
            </a:r>
            <a:r>
              <a:rPr lang="ja-JP" altLang="en-US" dirty="0"/>
              <a:t>”</a:t>
            </a:r>
            <a:r>
              <a:rPr lang="en-US" dirty="0"/>
              <a:t> by </a:t>
            </a:r>
            <a:r>
              <a:rPr lang="en-US" i="1" dirty="0"/>
              <a:t>Bounty</a:t>
            </a:r>
            <a:r>
              <a:rPr lang="en-US" dirty="0"/>
              <a:t> scholar Owen </a:t>
            </a:r>
            <a:r>
              <a:rPr lang="en-US" dirty="0" err="1"/>
              <a:t>Rutter</a:t>
            </a:r>
            <a:r>
              <a:rPr lang="en-US" dirty="0"/>
              <a:t>, based on Christian</a:t>
            </a:r>
            <a:r>
              <a:rPr lang="ja-JP" altLang="en-US" dirty="0"/>
              <a:t>’</a:t>
            </a:r>
            <a:r>
              <a:rPr lang="en-US" dirty="0"/>
              <a:t>s fictional correspondence, which </a:t>
            </a:r>
            <a:r>
              <a:rPr lang="en-US" dirty="0" err="1"/>
              <a:t>Rutter</a:t>
            </a:r>
            <a:r>
              <a:rPr lang="en-US" dirty="0"/>
              <a:t> called, </a:t>
            </a:r>
            <a:r>
              <a:rPr lang="ja-JP" altLang="en-US" dirty="0"/>
              <a:t>“</a:t>
            </a:r>
            <a:r>
              <a:rPr lang="en-US" dirty="0"/>
              <a:t>One of the most interesting frauds in the history of travel literature.</a:t>
            </a:r>
            <a:r>
              <a:rPr lang="ja-JP" altLang="en-US" dirty="0"/>
              <a:t>”</a:t>
            </a: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 charset="0"/>
                <a:cs typeface="Times New Roman" charset="0"/>
              </a:rPr>
              <a:t>Paperback books started to appear alongside magazines in the late 1930s. The first ones were issued by Pocket Books, which eventually secured the rights to reprint </a:t>
            </a:r>
            <a:r>
              <a:rPr lang="en-US" dirty="0" err="1">
                <a:latin typeface="Times New Roman" charset="0"/>
                <a:cs typeface="Times New Roman" charset="0"/>
              </a:rPr>
              <a:t>Nordhoff</a:t>
            </a:r>
            <a:r>
              <a:rPr lang="en-US" dirty="0">
                <a:latin typeface="Times New Roman" charset="0"/>
                <a:cs typeface="Times New Roman" charset="0"/>
              </a:rPr>
              <a:t> and Hall</a:t>
            </a:r>
            <a:r>
              <a:rPr lang="ja-JP" altLang="en-US" dirty="0">
                <a:latin typeface="Times New Roman" charset="0"/>
                <a:cs typeface="Times New Roman" charset="0"/>
              </a:rPr>
              <a:t>’</a:t>
            </a:r>
            <a:r>
              <a:rPr lang="en-US" altLang="ja-JP" dirty="0">
                <a:latin typeface="Times New Roman" charset="0"/>
                <a:cs typeface="Times New Roman" charset="0"/>
              </a:rPr>
              <a:t>s </a:t>
            </a:r>
            <a:r>
              <a:rPr lang="en-US" altLang="ja-JP" i="1" dirty="0">
                <a:latin typeface="Times New Roman" charset="0"/>
                <a:cs typeface="Times New Roman" charset="0"/>
              </a:rPr>
              <a:t>Bounty Trilogy</a:t>
            </a:r>
            <a:r>
              <a:rPr lang="en-US" altLang="ja-JP" dirty="0">
                <a:latin typeface="Times New Roman" charset="0"/>
                <a:cs typeface="Times New Roman" charset="0"/>
              </a:rPr>
              <a:t> novels. </a:t>
            </a:r>
          </a:p>
          <a:p>
            <a:pPr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 charset="0"/>
                <a:cs typeface="Times New Roman" charset="0"/>
              </a:rPr>
              <a:t>The first paperback editions of these books appeared in the mid-1940s.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 charset="0"/>
                <a:cs typeface="Times New Roman" charset="0"/>
              </a:rPr>
              <a:t>The low price and colorful covers of these paperbacks gave millions of readers—many of whom had seen the MGM film </a:t>
            </a:r>
            <a:r>
              <a:rPr lang="en-US" i="1" dirty="0">
                <a:latin typeface="Times New Roman" charset="0"/>
                <a:cs typeface="Times New Roman" charset="0"/>
              </a:rPr>
              <a:t>Mutiny on the Bounty</a:t>
            </a:r>
            <a:r>
              <a:rPr lang="en-US" dirty="0">
                <a:latin typeface="Times New Roman" charset="0"/>
                <a:cs typeface="Times New Roman" charset="0"/>
              </a:rPr>
              <a:t>—the chance to discover the novels that inspired the film.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latin typeface="Times New Roman" charset="0"/>
                <a:cs typeface="Times New Roman" charset="0"/>
              </a:rPr>
              <a:t>One </a:t>
            </a:r>
            <a:r>
              <a:rPr lang="en-US" smtClean="0">
                <a:latin typeface="Times New Roman" charset="0"/>
                <a:cs typeface="Times New Roman" charset="0"/>
              </a:rPr>
              <a:t>set paperback was </a:t>
            </a:r>
            <a:r>
              <a:rPr lang="en-US" dirty="0">
                <a:latin typeface="Times New Roman" charset="0"/>
                <a:cs typeface="Times New Roman" charset="0"/>
              </a:rPr>
              <a:t>tied in with the 1962 film version starring Marlon Brando. </a:t>
            </a:r>
            <a:r>
              <a:rPr lang="en-US" dirty="0"/>
              <a:t>Two of the volumes include a photo of Brando with Tahitian actress </a:t>
            </a:r>
            <a:r>
              <a:rPr lang="en-US" dirty="0" err="1"/>
              <a:t>Tarita</a:t>
            </a:r>
            <a:r>
              <a:rPr lang="en-US" dirty="0"/>
              <a:t>, his future wife, who he met during the filming.</a:t>
            </a:r>
          </a:p>
          <a:p>
            <a:pPr>
              <a:defRPr/>
            </a:pPr>
            <a:endParaRPr lang="en-US" dirty="0">
              <a:latin typeface="Times New Roman" charset="0"/>
              <a:cs typeface="Times New Roman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Each volume featured full color stills from the movie.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99FE69-9BCA-8B47-9EA5-0BE1AC527CA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8752A9-C1EC-4645-BCD5-2AC8F810A7F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/>
              <a:t>Pocket Books also produced a “scholastic” edition of </a:t>
            </a:r>
            <a:r>
              <a:rPr lang="en-US" i="1" dirty="0" smtClean="0"/>
              <a:t>Mutiny on the Bounty</a:t>
            </a:r>
            <a:r>
              <a:rPr lang="en-US" dirty="0" smtClean="0"/>
              <a:t> for sale in in the classroom.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/>
              <a:t>Other paperback publishers, such as Dell and Berkeley, provided a great service by making more serious </a:t>
            </a:r>
            <a:r>
              <a:rPr lang="en-US" i="1" dirty="0" smtClean="0"/>
              <a:t>Bounty/</a:t>
            </a:r>
            <a:r>
              <a:rPr lang="en-US" dirty="0" smtClean="0"/>
              <a:t>Pitcairn scholarship available in inexpensive editions, including Irvin Anthony’s </a:t>
            </a:r>
            <a:r>
              <a:rPr lang="en-US" i="1" dirty="0" smtClean="0"/>
              <a:t>The Saga of the Bounty…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ヒラギノ角ゴ Pro W3" charset="0"/>
                <a:cs typeface="ヒラギノ角ゴ Pro W3" charset="0"/>
              </a:rPr>
              <a:t>…and 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Richard Hough</a:t>
            </a:r>
            <a:r>
              <a:rPr lang="ja-JP" altLang="en-US" dirty="0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s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Captain Bligh and Mr. </a:t>
            </a:r>
            <a:r>
              <a:rPr lang="en-US" i="1" dirty="0" smtClean="0">
                <a:latin typeface="Times New Roman" charset="0"/>
                <a:ea typeface="ヒラギノ角ゴ Pro W3" charset="0"/>
                <a:cs typeface="ヒラギノ角ゴ Pro W3" charset="0"/>
              </a:rPr>
              <a:t>Christian</a:t>
            </a:r>
            <a:r>
              <a:rPr lang="en-US" dirty="0" smtClean="0">
                <a:latin typeface="Times New Roman" charset="0"/>
                <a:ea typeface="ヒラギノ角ゴ Pro W3" charset="0"/>
                <a:cs typeface="ヒラギノ角ゴ Pro W3" charset="0"/>
              </a:rPr>
              <a:t>.</a:t>
            </a: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7635" name="Rectangle 1027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ヒラギノ角ゴ Pro W3" charset="0"/>
                <a:cs typeface="ヒラギノ角ゴ Pro W3" charset="0"/>
              </a:rPr>
              <a:t>News of 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the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Bounty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 mutiny and William Bligh</a:t>
            </a:r>
            <a:r>
              <a:rPr lang="ja-JP" altLang="en-US" dirty="0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s spectacular open boat voyage immediately sparked the interest of virtually everyone in England. In May 1790, barely one year after the mutiny,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The Gentleman</a:t>
            </a:r>
            <a:r>
              <a:rPr lang="ja-JP" alt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s Magazine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 devoted a page to the </a:t>
            </a:r>
            <a:r>
              <a:rPr lang="en-US" dirty="0" smtClean="0">
                <a:latin typeface="Times New Roman" charset="0"/>
                <a:ea typeface="ヒラギノ角ゴ Pro W3" charset="0"/>
                <a:cs typeface="ヒラギノ角ゴ Pro W3" charset="0"/>
              </a:rPr>
              <a:t>events. </a:t>
            </a: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Hough</a:t>
            </a:r>
            <a:r>
              <a:rPr lang="ja-JP" altLang="en-US" dirty="0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altLang="ja-JP" dirty="0">
                <a:latin typeface="Times New Roman" charset="0"/>
                <a:ea typeface="ヒラギノ角ゴ Pro W3" charset="0"/>
                <a:cs typeface="ヒラギノ角ゴ Pro W3" charset="0"/>
              </a:rPr>
              <a:t>s book was revised, retitled and reissued in 1984 as a tie-in to the Mel Gibson/Anthony Hopkins film version.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latin typeface="Times New Roman" charset="0"/>
                <a:ea typeface="ヒラギノ角ゴ Pro W3" charset="0"/>
                <a:cs typeface="ヒラギノ角ゴ Pro W3" charset="0"/>
              </a:rPr>
              <a:t>A paperback edition of Jack London</a:t>
            </a:r>
            <a:r>
              <a:rPr lang="ja-JP" altLang="en-US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altLang="ja-JP">
                <a:latin typeface="Times New Roman" charset="0"/>
                <a:ea typeface="ヒラギノ角ゴ Pro W3" charset="0"/>
                <a:cs typeface="ヒラギノ角ゴ Pro W3" charset="0"/>
              </a:rPr>
              <a:t>s famous tale </a:t>
            </a:r>
            <a:r>
              <a:rPr lang="ja-JP" altLang="en-US">
                <a:latin typeface="Times New Roman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altLang="ja-JP">
                <a:latin typeface="Times New Roman" charset="0"/>
                <a:ea typeface="ヒラギノ角ゴ Pro W3" charset="0"/>
                <a:cs typeface="ヒラギノ角ゴ Pro W3" charset="0"/>
              </a:rPr>
              <a:t>The Seed of McCoy</a:t>
            </a:r>
            <a:r>
              <a:rPr lang="ja-JP" altLang="en-US">
                <a:latin typeface="Times New Roman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altLang="ja-JP">
                <a:latin typeface="Times New Roman" charset="0"/>
                <a:ea typeface="ヒラギノ角ゴ Pro W3" charset="0"/>
                <a:cs typeface="ヒラギノ角ゴ Pro W3" charset="0"/>
              </a:rPr>
              <a:t> published by Pyramid Books in 1956, featured an illustration very much in line with the men</a:t>
            </a:r>
            <a:r>
              <a:rPr lang="ja-JP" altLang="en-US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altLang="ja-JP">
                <a:latin typeface="Times New Roman" charset="0"/>
                <a:ea typeface="ヒラギノ角ゴ Pro W3" charset="0"/>
                <a:cs typeface="ヒラギノ角ゴ Pro W3" charset="0"/>
              </a:rPr>
              <a:t>s magazines of that era.</a:t>
            </a:r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Along with the rise of paperbacks, a very special comic book began to appear on the newsstands. </a:t>
            </a:r>
            <a:r>
              <a:rPr lang="en-US" i="1" dirty="0"/>
              <a:t>Classics Illustrated</a:t>
            </a:r>
            <a:r>
              <a:rPr lang="en-US" dirty="0"/>
              <a:t> attracted millions of young readers. Its 100th issue, published in 1952, was </a:t>
            </a:r>
            <a:r>
              <a:rPr lang="en-US" dirty="0" err="1"/>
              <a:t>Nordhoff</a:t>
            </a:r>
            <a:r>
              <a:rPr lang="en-US" dirty="0"/>
              <a:t> and Hall</a:t>
            </a:r>
            <a:r>
              <a:rPr lang="ja-JP" altLang="en-US" dirty="0"/>
              <a:t>’</a:t>
            </a:r>
            <a:r>
              <a:rPr lang="en-US" altLang="ja-JP" dirty="0"/>
              <a:t>s </a:t>
            </a:r>
            <a:r>
              <a:rPr lang="en-US" altLang="ja-JP" i="1" dirty="0"/>
              <a:t>Mutiny on the Bounty</a:t>
            </a:r>
            <a:r>
              <a:rPr lang="en-US" altLang="ja-JP" dirty="0"/>
              <a:t>.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This issue even offered biographies of the two authors.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dirty="0"/>
              <a:t>Mutiny on the Bounty</a:t>
            </a:r>
            <a:r>
              <a:rPr lang="en-US" dirty="0"/>
              <a:t> was quickly </a:t>
            </a:r>
            <a:r>
              <a:rPr lang="en-US" dirty="0" smtClean="0"/>
              <a:t>followed by </a:t>
            </a:r>
            <a:r>
              <a:rPr lang="en-US" i="1" dirty="0"/>
              <a:t>Men Against the Sea</a:t>
            </a:r>
            <a:r>
              <a:rPr lang="en-US" dirty="0"/>
              <a:t>, which featured, as you can see, some excellent examples of comic </a:t>
            </a:r>
            <a:r>
              <a:rPr lang="en-US" dirty="0" smtClean="0"/>
              <a:t>book art</a:t>
            </a:r>
            <a:r>
              <a:rPr lang="en-US" dirty="0"/>
              <a:t>.</a:t>
            </a:r>
          </a:p>
          <a:p>
            <a:pPr eaLnBrk="1" hangingPunct="1"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 think this two-page spread is particularly impressive.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Some of the images in </a:t>
            </a:r>
            <a:r>
              <a:rPr lang="en-US" i="1" dirty="0" smtClean="0"/>
              <a:t>Pitcairn’s Island</a:t>
            </a:r>
            <a:r>
              <a:rPr lang="en-US" dirty="0" smtClean="0"/>
              <a:t> were so violent that </a:t>
            </a:r>
            <a:r>
              <a:rPr lang="en-US" i="1" dirty="0" smtClean="0"/>
              <a:t>Classics Illustrated </a:t>
            </a:r>
            <a:r>
              <a:rPr lang="en-US" dirty="0" smtClean="0"/>
              <a:t>took it out of print for seven years.</a:t>
            </a:r>
          </a:p>
          <a:p>
            <a:pPr eaLnBrk="1" hangingPunct="1">
              <a:defRPr/>
            </a:pPr>
            <a:endParaRPr lang="en-US" dirty="0" smtClean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When the1962 </a:t>
            </a:r>
            <a:r>
              <a:rPr lang="en-US" dirty="0"/>
              <a:t>film </a:t>
            </a:r>
            <a:r>
              <a:rPr lang="en-US" dirty="0" smtClean="0"/>
              <a:t>version on </a:t>
            </a:r>
            <a:r>
              <a:rPr lang="en-US" i="1" dirty="0" smtClean="0"/>
              <a:t>Mutiny on the Bounty </a:t>
            </a:r>
            <a:r>
              <a:rPr lang="en-US" dirty="0" smtClean="0"/>
              <a:t>was released, Gold Key Comics published a version </a:t>
            </a:r>
            <a:r>
              <a:rPr lang="en-US" dirty="0" err="1" smtClean="0"/>
              <a:t>withMarlon</a:t>
            </a:r>
            <a:r>
              <a:rPr lang="en-US" dirty="0" smtClean="0"/>
              <a:t> </a:t>
            </a:r>
            <a:r>
              <a:rPr lang="en-US" dirty="0"/>
              <a:t>Brando striking a dashing pose on the cover.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Like </a:t>
            </a:r>
            <a:r>
              <a:rPr lang="en-US" i="1" dirty="0" smtClean="0"/>
              <a:t>Classics Illustrated</a:t>
            </a:r>
            <a:r>
              <a:rPr lang="en-US" dirty="0" smtClean="0"/>
              <a:t>, Gold Key comics also included educational information for young readers.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Here’s a magazine that couldn’t resist making fun of Brando’s affected performance in </a:t>
            </a:r>
            <a:r>
              <a:rPr lang="en-US" i="1" dirty="0" smtClean="0"/>
              <a:t>Mutiny on the Bounty</a:t>
            </a:r>
            <a:r>
              <a:rPr lang="en-US" dirty="0" smtClean="0"/>
              <a:t>. </a:t>
            </a:r>
            <a:r>
              <a:rPr lang="en-US" i="1" dirty="0" smtClean="0"/>
              <a:t>Mad</a:t>
            </a:r>
            <a:r>
              <a:rPr lang="en-US" dirty="0" smtClean="0"/>
              <a:t> Magazine’s version was entitled…</a:t>
            </a:r>
          </a:p>
          <a:p>
            <a:pPr eaLnBrk="1" hangingPunct="1">
              <a:defRPr/>
            </a:pPr>
            <a:endParaRPr lang="en-US" dirty="0" smtClean="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Almost overnight an entertainment called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The Pirates: Or, The Calamities of Capt. Bligh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, opened at the Royalty Theatre. 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“Mutiny on the Bouncy,” portraying Brando as a foppish, indecisive mutineer.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i="1" dirty="0" err="1" smtClean="0"/>
              <a:t>Mad</a:t>
            </a:r>
            <a:r>
              <a:rPr lang="en-US" dirty="0" err="1" smtClean="0"/>
              <a:t>’s</a:t>
            </a:r>
            <a:r>
              <a:rPr lang="en-US" dirty="0" smtClean="0"/>
              <a:t> writers</a:t>
            </a:r>
            <a:r>
              <a:rPr lang="en-US" i="1" dirty="0" smtClean="0"/>
              <a:t> </a:t>
            </a:r>
            <a:r>
              <a:rPr lang="en-US" dirty="0" smtClean="0"/>
              <a:t>had a lot of fun satirizing Brando’s temperamental behavior during the filming, which added to the movie’s monumental budget.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Here’s another magazine from the 1960s. </a:t>
            </a:r>
            <a:r>
              <a:rPr lang="en-US" i="1" dirty="0" smtClean="0"/>
              <a:t>Man’s World</a:t>
            </a:r>
            <a:r>
              <a:rPr lang="en-US" dirty="0" smtClean="0"/>
              <a:t> is one of countless “Stag Magazines” that were targeted at male audiences at the time. 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Now, this magazine </a:t>
            </a:r>
            <a:r>
              <a:rPr lang="en-US" dirty="0" err="1"/>
              <a:t>wasn</a:t>
            </a:r>
            <a:r>
              <a:rPr lang="ja-JP" altLang="en-US" dirty="0"/>
              <a:t>’</a:t>
            </a:r>
            <a:r>
              <a:rPr lang="en-US" altLang="ja-JP" dirty="0"/>
              <a:t>t exactly concerned with historical accuracy as this illustration reveals. </a:t>
            </a:r>
            <a:r>
              <a:rPr lang="ja-JP" altLang="en-US" dirty="0"/>
              <a:t>“</a:t>
            </a:r>
            <a:r>
              <a:rPr lang="en-US" altLang="ja-JP" dirty="0"/>
              <a:t>I Survived the Savage Mutiny on the Bounty,</a:t>
            </a:r>
            <a:r>
              <a:rPr lang="ja-JP" altLang="en-US" dirty="0"/>
              <a:t>”</a:t>
            </a:r>
            <a:r>
              <a:rPr lang="en-US" altLang="ja-JP" dirty="0"/>
              <a:t> was supposedly based on Peter Heywood</a:t>
            </a:r>
            <a:r>
              <a:rPr lang="ja-JP" altLang="en-US" dirty="0"/>
              <a:t>’</a:t>
            </a:r>
            <a:r>
              <a:rPr lang="en-US" altLang="ja-JP" dirty="0"/>
              <a:t>s </a:t>
            </a:r>
            <a:r>
              <a:rPr lang="ja-JP" altLang="en-US" dirty="0"/>
              <a:t>“</a:t>
            </a:r>
            <a:r>
              <a:rPr lang="en-US" altLang="ja-JP" dirty="0"/>
              <a:t>Secret Diary.</a:t>
            </a:r>
            <a:r>
              <a:rPr lang="ja-JP" altLang="en-US" dirty="0"/>
              <a:t>”</a:t>
            </a:r>
            <a:r>
              <a:rPr lang="en-US" altLang="ja-JP" dirty="0"/>
              <a:t> As you can see, native women—who look more like Americans than Tahitians—somehow managed to stow away on the </a:t>
            </a:r>
            <a:r>
              <a:rPr lang="en-US" altLang="ja-JP" i="1" dirty="0"/>
              <a:t>ship</a:t>
            </a:r>
            <a:r>
              <a:rPr lang="en-US" altLang="ja-JP" dirty="0"/>
              <a:t> and get involved in the mutiny. Is it any wonder that Peter Heywood decided to stay on the </a:t>
            </a:r>
            <a:r>
              <a:rPr lang="en-US" altLang="ja-JP" i="1" dirty="0"/>
              <a:t>Bounty</a:t>
            </a:r>
            <a:r>
              <a:rPr lang="en-US" altLang="ja-JP" dirty="0"/>
              <a:t>?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More sophisticated publications often appeared on the magazine racks right alongside the men</a:t>
            </a:r>
            <a:r>
              <a:rPr lang="ja-JP" altLang="en-US" dirty="0"/>
              <a:t>’</a:t>
            </a:r>
            <a:r>
              <a:rPr lang="en-US" altLang="ja-JP" dirty="0"/>
              <a:t>s magazines. For decades, </a:t>
            </a:r>
            <a:r>
              <a:rPr lang="en-US" altLang="ja-JP" i="1" dirty="0"/>
              <a:t>National Geographic</a:t>
            </a:r>
            <a:r>
              <a:rPr lang="en-US" altLang="ja-JP" dirty="0"/>
              <a:t> has been publishing superb articles, photographs and illustrations about the </a:t>
            </a:r>
            <a:r>
              <a:rPr lang="en-US" altLang="ja-JP" i="1" dirty="0"/>
              <a:t>Bounty</a:t>
            </a:r>
            <a:r>
              <a:rPr lang="en-US" altLang="ja-JP" dirty="0"/>
              <a:t>, Pitcairn Island and Norfolk Island. Luis </a:t>
            </a:r>
            <a:r>
              <a:rPr lang="en-US" altLang="ja-JP" dirty="0" err="1"/>
              <a:t>Marden</a:t>
            </a:r>
            <a:r>
              <a:rPr lang="ja-JP" altLang="en-US" dirty="0"/>
              <a:t>’</a:t>
            </a:r>
            <a:r>
              <a:rPr lang="en-US" altLang="ja-JP" dirty="0"/>
              <a:t>s excellent article in the October 1985 issue also includes some outstanding artwork. 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I think this painting of the </a:t>
            </a:r>
            <a:r>
              <a:rPr lang="en-US" i="1" dirty="0"/>
              <a:t>Pandora</a:t>
            </a:r>
            <a:r>
              <a:rPr lang="en-US" dirty="0"/>
              <a:t> at Tahiti is one of the best artistic renderings of that event. The centerpiece is George Stewart</a:t>
            </a:r>
            <a:r>
              <a:rPr lang="ja-JP" altLang="en-US" dirty="0"/>
              <a:t>’</a:t>
            </a:r>
            <a:r>
              <a:rPr lang="en-US" dirty="0"/>
              <a:t>s wife </a:t>
            </a:r>
            <a:r>
              <a:rPr lang="ja-JP" altLang="en-US" dirty="0"/>
              <a:t>“</a:t>
            </a:r>
            <a:r>
              <a:rPr lang="en-US" dirty="0"/>
              <a:t>Peggy</a:t>
            </a:r>
            <a:r>
              <a:rPr lang="ja-JP" altLang="en-US" dirty="0"/>
              <a:t>”</a:t>
            </a:r>
            <a:r>
              <a:rPr lang="en-US" dirty="0"/>
              <a:t> as she holds up their baby so Stewart can see him from Pandora</a:t>
            </a:r>
            <a:r>
              <a:rPr lang="ja-JP" altLang="en-US" dirty="0"/>
              <a:t>’</a:t>
            </a:r>
            <a:r>
              <a:rPr lang="en-US" dirty="0"/>
              <a:t>s Box. Some of the Tahitian women are cutting their scalps with shark</a:t>
            </a:r>
            <a:r>
              <a:rPr lang="ja-JP" altLang="en-US" dirty="0"/>
              <a:t>’</a:t>
            </a:r>
            <a:r>
              <a:rPr lang="en-US" dirty="0"/>
              <a:t>s teeth or sharp pieces of shell. 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This next </a:t>
            </a:r>
            <a:r>
              <a:rPr lang="en-US" dirty="0" smtClean="0"/>
              <a:t>painting, </a:t>
            </a:r>
            <a:r>
              <a:rPr lang="en-US" dirty="0"/>
              <a:t>of the prisoners, escaping from </a:t>
            </a:r>
            <a:r>
              <a:rPr lang="ja-JP" altLang="en-US" dirty="0"/>
              <a:t>“</a:t>
            </a:r>
            <a:r>
              <a:rPr lang="en-US" altLang="ja-JP" dirty="0"/>
              <a:t>Pandora</a:t>
            </a:r>
            <a:r>
              <a:rPr lang="ja-JP" altLang="en-US" dirty="0"/>
              <a:t>’</a:t>
            </a:r>
            <a:r>
              <a:rPr lang="en-US" altLang="ja-JP" dirty="0"/>
              <a:t>s Box,</a:t>
            </a:r>
            <a:r>
              <a:rPr lang="ja-JP" altLang="en-US" dirty="0"/>
              <a:t>”</a:t>
            </a:r>
            <a:r>
              <a:rPr lang="en-US" altLang="ja-JP" dirty="0"/>
              <a:t> brilliantly captures the frantic action of that tragic event.</a:t>
            </a:r>
          </a:p>
          <a:p>
            <a:pPr eaLnBrk="1" hangingPunct="1"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Let’s step back in time several decades, and look at some fine illustrations of </a:t>
            </a:r>
            <a:r>
              <a:rPr lang="en-US" i="1" dirty="0" smtClean="0"/>
              <a:t>Men Against the Sea </a:t>
            </a:r>
            <a:r>
              <a:rPr lang="en-US" dirty="0" smtClean="0"/>
              <a:t>and </a:t>
            </a:r>
            <a:r>
              <a:rPr lang="en-US" i="1" dirty="0" smtClean="0"/>
              <a:t>Pitcairn’s Island</a:t>
            </a:r>
            <a:r>
              <a:rPr lang="en-US" dirty="0" smtClean="0"/>
              <a:t>, serialized by the </a:t>
            </a:r>
            <a:r>
              <a:rPr lang="en-US" i="1" dirty="0" smtClean="0"/>
              <a:t>Saturday Evening Post</a:t>
            </a:r>
            <a:r>
              <a:rPr lang="en-US" dirty="0" smtClean="0"/>
              <a:t> in 1933 and 1934.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dirty="0"/>
              <a:t>Men Against the Sea</a:t>
            </a:r>
            <a:r>
              <a:rPr lang="en-US" dirty="0"/>
              <a:t> appeared in four consecutive issues with illustrations by Anton Otto Fischer—</a:t>
            </a:r>
            <a:r>
              <a:rPr lang="ja-JP" altLang="en-US" dirty="0"/>
              <a:t>“</a:t>
            </a:r>
            <a:r>
              <a:rPr lang="en-US" altLang="ja-JP" dirty="0"/>
              <a:t>Artist Laureate</a:t>
            </a:r>
            <a:r>
              <a:rPr lang="ja-JP" altLang="en-US" dirty="0"/>
              <a:t>”</a:t>
            </a:r>
            <a:r>
              <a:rPr lang="en-US" altLang="ja-JP" dirty="0"/>
              <a:t> of the United States Coast Guard. Since we</a:t>
            </a:r>
            <a:r>
              <a:rPr lang="ja-JP" altLang="en-US" dirty="0"/>
              <a:t>’</a:t>
            </a:r>
            <a:r>
              <a:rPr lang="en-US" altLang="ja-JP" dirty="0"/>
              <a:t>re all familiar with this novel, I</a:t>
            </a:r>
            <a:r>
              <a:rPr lang="ja-JP" altLang="en-US" dirty="0"/>
              <a:t>’</a:t>
            </a:r>
            <a:r>
              <a:rPr lang="en-US" altLang="ja-JP" dirty="0"/>
              <a:t>m going to display each picture with its respective caption. I’ll provide the context.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400" dirty="0" smtClean="0">
              <a:latin typeface="Gill Sans" charset="0"/>
            </a:endParaRPr>
          </a:p>
          <a:p>
            <a:pPr eaLnBrk="1" hangingPunct="1">
              <a:defRPr/>
            </a:pPr>
            <a:r>
              <a:rPr lang="en-US" dirty="0" smtClean="0"/>
              <a:t>After the mutiny, Bligh and the crew prepare to make a landing on the island of </a:t>
            </a:r>
            <a:r>
              <a:rPr lang="en-US" dirty="0" err="1" smtClean="0"/>
              <a:t>Tofua</a:t>
            </a:r>
            <a:r>
              <a:rPr lang="en-US" dirty="0" smtClean="0"/>
              <a:t>. </a:t>
            </a:r>
            <a:endParaRPr lang="en-US" sz="2400" dirty="0" smtClean="0"/>
          </a:p>
          <a:p>
            <a:pPr eaLnBrk="1" hangingPunct="1">
              <a:defRPr/>
            </a:pPr>
            <a:endParaRPr lang="en-US" sz="2400" dirty="0" smtClean="0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2515" name="Rectangle 1027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Years later, the discovery of the settlement on Pitcairn Island revived public interest in the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Bounty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, which led to additional stage adaptations such as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A New </a:t>
            </a:r>
            <a:r>
              <a:rPr lang="en-US" i="1" dirty="0" err="1">
                <a:latin typeface="Times New Roman" charset="0"/>
                <a:ea typeface="ヒラギノ角ゴ Pro W3" charset="0"/>
                <a:cs typeface="ヒラギノ角ゴ Pro W3" charset="0"/>
              </a:rPr>
              <a:t>Romantick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i="1" dirty="0" err="1">
                <a:latin typeface="Times New Roman" charset="0"/>
                <a:ea typeface="ヒラギノ角ゴ Pro W3" charset="0"/>
                <a:cs typeface="ヒラギノ角ゴ Pro W3" charset="0"/>
              </a:rPr>
              <a:t>Operatick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 Ballet Spectacle [Founded on the Recent Discovery of a Numerous Colony, Formed by, and Descended from, the Mutineers of the Bounty Frigate,] called Pitcairn</a:t>
            </a:r>
            <a:r>
              <a:rPr lang="ja-JP" alt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altLang="ja-JP" i="1" dirty="0">
                <a:latin typeface="Times New Roman" charset="0"/>
                <a:ea typeface="ヒラギノ角ゴ Pro W3" charset="0"/>
                <a:cs typeface="ヒラギノ角ゴ Pro W3" charset="0"/>
              </a:rPr>
              <a:t>s Island</a:t>
            </a:r>
            <a:r>
              <a:rPr lang="en-US" altLang="ja-JP" dirty="0">
                <a:latin typeface="Times New Roman" charset="0"/>
                <a:ea typeface="ヒラギノ角ゴ Pro W3" charset="0"/>
                <a:cs typeface="ヒラギノ角ゴ Pro W3" charset="0"/>
              </a:rPr>
              <a:t>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When </a:t>
            </a:r>
            <a:r>
              <a:rPr lang="en-US" dirty="0"/>
              <a:t>Bligh realizes the hostility of the natives, they slowly retreat toward the beach in this unforgettable scene. </a:t>
            </a:r>
            <a:r>
              <a:rPr lang="en-US" dirty="0" smtClean="0"/>
              <a:t>Quartermaster John </a:t>
            </a:r>
            <a:r>
              <a:rPr lang="en-US" dirty="0"/>
              <a:t>Norton </a:t>
            </a:r>
            <a:r>
              <a:rPr lang="en-US" dirty="0" smtClean="0"/>
              <a:t>was killed </a:t>
            </a:r>
            <a:r>
              <a:rPr lang="en-US" dirty="0"/>
              <a:t>in the </a:t>
            </a:r>
            <a:r>
              <a:rPr lang="en-US" dirty="0" smtClean="0"/>
              <a:t>attack that followed.</a:t>
            </a: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 one of several confrontations with Bligh, Ship’s Carpenter William Purcell, who was wounded in the head during the attach at </a:t>
            </a:r>
            <a:r>
              <a:rPr lang="en-US" dirty="0" err="1" smtClean="0"/>
              <a:t>Tofua</a:t>
            </a:r>
            <a:r>
              <a:rPr lang="en-US" dirty="0" smtClean="0"/>
              <a:t>, insists on making landfall, disregarding the danger of hostile islanders. 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As Bligh sails the launch through the Fiji Islands, the crew is pursued by islanders that may have cannibalistic intentions. </a:t>
            </a:r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Purcell again refuses to obey an order, declaring that he is as good a man as Bligh. Purcell, as you can see, backs down.</a:t>
            </a:r>
            <a:endParaRPr lang="en-US" sz="2400" dirty="0"/>
          </a:p>
          <a:p>
            <a:pPr eaLnBrk="1" hangingPunct="1">
              <a:defRPr/>
            </a:pPr>
            <a:endParaRPr lang="en-US" sz="2400" dirty="0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In this scene, the crew </a:t>
            </a:r>
            <a:r>
              <a:rPr lang="en-US" dirty="0" smtClean="0"/>
              <a:t>is terrified </a:t>
            </a:r>
            <a:r>
              <a:rPr lang="en-US" dirty="0"/>
              <a:t>as well as in awe of a sudden waterspout.</a:t>
            </a:r>
          </a:p>
          <a:p>
            <a:pPr eaLnBrk="1" hangingPunct="1"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en-US" sz="1800" dirty="0">
              <a:latin typeface="News Gothic MT" charset="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Here’s a</a:t>
            </a:r>
            <a:r>
              <a:rPr lang="en-US" i="1" dirty="0" smtClean="0"/>
              <a:t> Saturday Evening Post</a:t>
            </a:r>
            <a:r>
              <a:rPr lang="en-US" dirty="0" smtClean="0"/>
              <a:t> ad alerting readers to the upcoming serialization of </a:t>
            </a:r>
            <a:r>
              <a:rPr lang="en-US" i="1" dirty="0" smtClean="0"/>
              <a:t>Pitcairn’s Island</a:t>
            </a:r>
            <a:r>
              <a:rPr lang="en-US" dirty="0" smtClean="0"/>
              <a:t>.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Master illustrator W.H.D. </a:t>
            </a:r>
            <a:r>
              <a:rPr lang="en-US" dirty="0" err="1"/>
              <a:t>Koerner</a:t>
            </a:r>
            <a:r>
              <a:rPr lang="en-US" dirty="0"/>
              <a:t> painted a series of stunning images to accompany </a:t>
            </a:r>
            <a:r>
              <a:rPr lang="en-US" i="1" dirty="0"/>
              <a:t>this novel</a:t>
            </a:r>
            <a:r>
              <a:rPr lang="en-US" altLang="ja-JP" dirty="0"/>
              <a:t>. Again, I</a:t>
            </a:r>
            <a:r>
              <a:rPr lang="ja-JP" altLang="en-US" dirty="0"/>
              <a:t>’</a:t>
            </a:r>
            <a:r>
              <a:rPr lang="en-US" altLang="ja-JP" dirty="0" err="1"/>
              <a:t>ll</a:t>
            </a:r>
            <a:r>
              <a:rPr lang="en-US" altLang="ja-JP" dirty="0"/>
              <a:t> let you read the captions. Here, Christian persists in his search for somewhere to make a safe landing.</a:t>
            </a:r>
            <a:endParaRPr lang="en-US" altLang="ja-JP" sz="1800" dirty="0"/>
          </a:p>
          <a:p>
            <a:pPr eaLnBrk="1" hangingPunct="1">
              <a:defRPr/>
            </a:pPr>
            <a:endParaRPr lang="en-US" sz="1800" dirty="0">
              <a:latin typeface="News Gothic MT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Christian questions Brown as the crew explore the uninhabited island.</a:t>
            </a:r>
            <a:endParaRPr lang="en-US" sz="3200" dirty="0"/>
          </a:p>
          <a:p>
            <a:pPr eaLnBrk="1" hangingPunct="1">
              <a:defRPr/>
            </a:pPr>
            <a:endParaRPr lang="en-US" sz="3200" dirty="0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3200" smtClean="0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r>
              <a:rPr lang="en-US" dirty="0" err="1"/>
              <a:t>Hutia</a:t>
            </a:r>
            <a:r>
              <a:rPr lang="en-US" dirty="0"/>
              <a:t>, an attractive 19 year-old, spies on Christian and Young passing through an island glade.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63" name="Rectangle 2051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ヒラギノ角ゴ Pro W3" charset="0"/>
                <a:cs typeface="ヒラギノ角ゴ Pro W3" charset="0"/>
              </a:rPr>
              <a:t>Sir John 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Barrow renewed interest in the subject when he published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The Eventful History of the Mutiny and Piratical Seizure of H.M.S. Bounty. 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Since then, articles about the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Bounty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 and Pitcairn Island have become </a:t>
            </a:r>
            <a:r>
              <a:rPr lang="en-US" dirty="0" smtClean="0">
                <a:latin typeface="Times New Roman" charset="0"/>
                <a:ea typeface="ヒラギノ角ゴ Pro W3" charset="0"/>
                <a:cs typeface="ヒラギノ角ゴ Pro W3" charset="0"/>
              </a:rPr>
              <a:t>staples in 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the popular press.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r>
              <a:rPr lang="en-US" dirty="0" smtClean="0"/>
              <a:t>During a terrific gale, Christian and Young discover that the storm has hidden what was left of the </a:t>
            </a:r>
            <a:r>
              <a:rPr lang="en-US" i="1" dirty="0" smtClean="0"/>
              <a:t>Bounty</a:t>
            </a:r>
            <a:r>
              <a:rPr lang="en-US" dirty="0" smtClean="0"/>
              <a:t> after it was burned. </a:t>
            </a:r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r>
              <a:rPr lang="en-US" dirty="0" smtClean="0"/>
              <a:t>Here’s </a:t>
            </a:r>
            <a:r>
              <a:rPr lang="en-US" dirty="0" err="1" smtClean="0"/>
              <a:t>Koerner’s</a:t>
            </a:r>
            <a:r>
              <a:rPr lang="en-US" dirty="0" smtClean="0"/>
              <a:t> original painting. It’s really a shame that these were not printed in color. </a:t>
            </a:r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r>
              <a:rPr lang="en-US" dirty="0"/>
              <a:t>Here </a:t>
            </a:r>
            <a:r>
              <a:rPr lang="en-US" dirty="0" smtClean="0"/>
              <a:t>are Pitcairn</a:t>
            </a:r>
            <a:r>
              <a:rPr lang="ja-JP" altLang="en-US" dirty="0" smtClean="0"/>
              <a:t>’</a:t>
            </a:r>
            <a:r>
              <a:rPr lang="en-US" dirty="0" smtClean="0"/>
              <a:t>s </a:t>
            </a:r>
            <a:r>
              <a:rPr lang="en-US" dirty="0"/>
              <a:t>new residents </a:t>
            </a:r>
            <a:r>
              <a:rPr lang="en-US" dirty="0" smtClean="0"/>
              <a:t>toiling </a:t>
            </a:r>
            <a:r>
              <a:rPr lang="en-US" dirty="0"/>
              <a:t>to bring in yams for planting in the fertile fields and for the day</a:t>
            </a:r>
            <a:r>
              <a:rPr lang="ja-JP" altLang="en-US" dirty="0"/>
              <a:t>’</a:t>
            </a:r>
            <a:r>
              <a:rPr lang="en-US" dirty="0"/>
              <a:t>s feast.</a:t>
            </a:r>
            <a:r>
              <a:rPr lang="en-US" sz="2400" dirty="0"/>
              <a:t> </a:t>
            </a:r>
            <a:endParaRPr lang="en-US" sz="2400" dirty="0">
              <a:latin typeface="Gill Sans Light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400" smtClean="0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Te</a:t>
            </a:r>
            <a:r>
              <a:rPr lang="en-US" dirty="0"/>
              <a:t> Moa provides Sara a piece of </a:t>
            </a:r>
            <a:r>
              <a:rPr lang="en-US" dirty="0" smtClean="0"/>
              <a:t>a large albacore </a:t>
            </a:r>
            <a:r>
              <a:rPr lang="en-US" dirty="0"/>
              <a:t>that </a:t>
            </a:r>
            <a:r>
              <a:rPr lang="en-US" dirty="0" err="1"/>
              <a:t>Tetahiti</a:t>
            </a:r>
            <a:r>
              <a:rPr lang="en-US" dirty="0"/>
              <a:t> has caught. </a:t>
            </a:r>
            <a:r>
              <a:rPr lang="en-US" dirty="0" err="1"/>
              <a:t>Tetahiti</a:t>
            </a:r>
            <a:r>
              <a:rPr lang="en-US" dirty="0"/>
              <a:t> has just told </a:t>
            </a:r>
            <a:r>
              <a:rPr lang="en-US" dirty="0" err="1"/>
              <a:t>Te</a:t>
            </a:r>
            <a:r>
              <a:rPr lang="en-US" dirty="0"/>
              <a:t> Moa how furious he is at the white man</a:t>
            </a:r>
            <a:r>
              <a:rPr lang="ja-JP" altLang="en-US" dirty="0"/>
              <a:t>’</a:t>
            </a:r>
            <a:r>
              <a:rPr lang="en-US" dirty="0"/>
              <a:t>s treatment.</a:t>
            </a:r>
            <a:r>
              <a:rPr lang="en-US" sz="1800" dirty="0"/>
              <a:t> </a:t>
            </a:r>
            <a:endParaRPr lang="en-US" sz="1800" dirty="0">
              <a:latin typeface="News Gothic MT" charset="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r>
              <a:rPr lang="en-US" dirty="0" smtClean="0"/>
              <a:t>The Tahitian men prepare to murder Isaac Martin.</a:t>
            </a:r>
            <a:r>
              <a:rPr lang="en-US" sz="2400" dirty="0" smtClean="0"/>
              <a:t> </a:t>
            </a:r>
            <a:endParaRPr lang="en-US" sz="2400" dirty="0" smtClean="0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After the murders begin, a rather brawny looking Alexander Smith runs to see if Christian and Young have survived. </a:t>
            </a: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Here is </a:t>
            </a:r>
            <a:r>
              <a:rPr lang="en-US" dirty="0" err="1"/>
              <a:t>Koerner</a:t>
            </a:r>
            <a:r>
              <a:rPr lang="ja-JP" altLang="en-US" dirty="0"/>
              <a:t>’</a:t>
            </a:r>
            <a:r>
              <a:rPr lang="en-US" dirty="0"/>
              <a:t>s original painting of that scene. 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Minarri</a:t>
            </a:r>
            <a:r>
              <a:rPr lang="en-US" dirty="0"/>
              <a:t> spies two of the </a:t>
            </a:r>
            <a:r>
              <a:rPr lang="en-US" i="1" dirty="0"/>
              <a:t>Bounty</a:t>
            </a:r>
            <a:r>
              <a:rPr lang="ja-JP" altLang="en-US" dirty="0"/>
              <a:t>’</a:t>
            </a:r>
            <a:r>
              <a:rPr lang="en-US" dirty="0"/>
              <a:t>s crew on the rocks below. </a:t>
            </a: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Koerner’s</a:t>
            </a:r>
            <a:r>
              <a:rPr lang="en-US" dirty="0" smtClean="0"/>
              <a:t> original painting.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Here</a:t>
            </a:r>
            <a:r>
              <a:rPr lang="ja-JP" altLang="en-US" dirty="0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s an early example: the one-penny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Chronicles of the Sea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, which published two issues about the mutiny. This article featured nicely detailed illustrations of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Bounty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 and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Pandora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.</a:t>
            </a:r>
          </a:p>
          <a:p>
            <a:pPr>
              <a:defRPr/>
            </a:pPr>
            <a:endParaRPr lang="en-US" dirty="0"/>
          </a:p>
          <a:p>
            <a:pPr eaLnBrk="1" hangingPunct="1"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Quintal is astonished that the women have constructed a fort for protection</a:t>
            </a:r>
            <a:r>
              <a:rPr lang="en-US" sz="3200"/>
              <a:t>.</a:t>
            </a:r>
            <a:endParaRPr lang="en-US" sz="3200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While the children of Pitcairn look on, Prudence and </a:t>
            </a:r>
            <a:r>
              <a:rPr lang="en-US" dirty="0" err="1"/>
              <a:t>Moetua</a:t>
            </a:r>
            <a:r>
              <a:rPr lang="en-US" dirty="0"/>
              <a:t> attempt to shoot Quintal, who has descended into savagery.</a:t>
            </a:r>
            <a:r>
              <a:rPr lang="en-US" sz="2400" dirty="0"/>
              <a:t> </a:t>
            </a:r>
            <a:endParaRPr lang="en-US" sz="2400" dirty="0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Following the deaths of Quintal and McCoy, Smith and Young are welcomed back into the new society that the women are building. </a:t>
            </a:r>
            <a:endParaRPr lang="en-US" dirty="0" smtClean="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Here</a:t>
            </a:r>
            <a:r>
              <a:rPr lang="ja-JP" altLang="en-US" dirty="0"/>
              <a:t>’</a:t>
            </a:r>
            <a:r>
              <a:rPr lang="en-US" dirty="0"/>
              <a:t>s a </a:t>
            </a:r>
            <a:r>
              <a:rPr lang="en-US" dirty="0" smtClean="0"/>
              <a:t>lovely painting </a:t>
            </a:r>
            <a:r>
              <a:rPr lang="en-US" dirty="0"/>
              <a:t>that was not used in the serialization. 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Let</a:t>
            </a:r>
            <a:r>
              <a:rPr lang="ja-JP" altLang="en-US" dirty="0"/>
              <a:t>’</a:t>
            </a:r>
            <a:r>
              <a:rPr lang="en-US" dirty="0"/>
              <a:t>s turn now to a more contemporary array of periodicals. In 1988, </a:t>
            </a:r>
            <a:r>
              <a:rPr lang="en-US" i="1" dirty="0"/>
              <a:t>Smithsonian Magazine</a:t>
            </a:r>
            <a:r>
              <a:rPr lang="en-US" dirty="0"/>
              <a:t> posed the evergreen question, </a:t>
            </a:r>
            <a:r>
              <a:rPr lang="ja-JP" altLang="en-US" dirty="0"/>
              <a:t>“</a:t>
            </a:r>
            <a:r>
              <a:rPr lang="en-US" dirty="0"/>
              <a:t>What Happened to Mr. Christian of H.M.S. </a:t>
            </a:r>
            <a:r>
              <a:rPr lang="en-US" i="1" dirty="0"/>
              <a:t>Bounty</a:t>
            </a:r>
            <a:r>
              <a:rPr lang="en-US" dirty="0"/>
              <a:t>? 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latin typeface="Times New Roman" charset="0"/>
              <a:cs typeface="Times New Roman" charset="0"/>
            </a:endParaRPr>
          </a:p>
          <a:p>
            <a:pPr eaLnBrk="1" hangingPunct="1">
              <a:defRPr/>
            </a:pPr>
            <a:r>
              <a:rPr lang="en-US" dirty="0" smtClean="0"/>
              <a:t>No, that’s isn’t a 90 year-old Fletcher Christian on the cover of </a:t>
            </a:r>
            <a:r>
              <a:rPr lang="en-US" i="1" dirty="0" smtClean="0"/>
              <a:t>British Heritage</a:t>
            </a:r>
            <a:r>
              <a:rPr lang="en-US" dirty="0" smtClean="0"/>
              <a:t> magazine, it’s Christopher Lee in </a:t>
            </a:r>
            <a:r>
              <a:rPr lang="en-US" i="1" dirty="0" smtClean="0"/>
              <a:t>The Lord of the Rings</a:t>
            </a:r>
            <a:r>
              <a:rPr lang="en-US" dirty="0" smtClean="0"/>
              <a:t>. 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latin typeface="Times New Roman" charset="0"/>
              <a:cs typeface="Times New Roman" charset="0"/>
            </a:endParaRPr>
          </a:p>
          <a:p>
            <a:pPr eaLnBrk="1" hangingPunct="1">
              <a:defRPr/>
            </a:pPr>
            <a:r>
              <a:rPr lang="en-US" dirty="0"/>
              <a:t>But this issue does include an excellent article by the late Sven </a:t>
            </a:r>
            <a:r>
              <a:rPr lang="en-US" dirty="0" err="1"/>
              <a:t>Wahlroos</a:t>
            </a:r>
            <a:r>
              <a:rPr lang="en-US" dirty="0"/>
              <a:t>, who makes a convincing case that </a:t>
            </a:r>
            <a:r>
              <a:rPr lang="ja-JP" altLang="en-US" dirty="0"/>
              <a:t>“</a:t>
            </a:r>
            <a:r>
              <a:rPr lang="en-US" dirty="0"/>
              <a:t>Neither Bligh nor Christian caused the mutiny.</a:t>
            </a:r>
            <a:r>
              <a:rPr lang="ja-JP" altLang="en-US" dirty="0"/>
              <a:t>”</a:t>
            </a: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An earlier issue of </a:t>
            </a:r>
            <a:r>
              <a:rPr lang="en-US" i="1" dirty="0" smtClean="0"/>
              <a:t>British Heritage</a:t>
            </a:r>
            <a:r>
              <a:rPr lang="en-US" dirty="0" smtClean="0"/>
              <a:t> published an article speculating that Bligh and Christian may have had a homosexual relationship. This provoked a flurry of letters denouncing the theory in the following issue. 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Specialist magazines like </a:t>
            </a:r>
            <a:r>
              <a:rPr lang="en-US" i="1" dirty="0" smtClean="0"/>
              <a:t>Naval History</a:t>
            </a:r>
            <a:r>
              <a:rPr lang="en-US" dirty="0" smtClean="0"/>
              <a:t> and </a:t>
            </a:r>
            <a:r>
              <a:rPr lang="en-US" i="1" dirty="0" smtClean="0"/>
              <a:t>Sea History</a:t>
            </a:r>
            <a:r>
              <a:rPr lang="en-US" dirty="0" smtClean="0"/>
              <a:t> occasionally publish </a:t>
            </a:r>
            <a:r>
              <a:rPr lang="en-US" i="1" dirty="0" smtClean="0"/>
              <a:t>Bounty-</a:t>
            </a:r>
            <a:r>
              <a:rPr lang="en-US" dirty="0" smtClean="0"/>
              <a:t>related articles, including these issues from 1991 and 2007. </a:t>
            </a:r>
            <a:endParaRPr lang="en-US" dirty="0" smtClean="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9683" name="Rectangle 1027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In the 1860s,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The Sailors</a:t>
            </a:r>
            <a:r>
              <a:rPr lang="ja-JP" alt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 Magazine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, a publication of the Seaman</a:t>
            </a:r>
            <a:r>
              <a:rPr lang="ja-JP" altLang="en-US" dirty="0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s Friend Society, published a 48-page biography of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Bounty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 Midshipman Peter Heywood. While it does includes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some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 accurate information, it is laced with quotes from the scriptures, and facts are frequently ignored or distorted to express the Society</a:t>
            </a:r>
            <a:r>
              <a:rPr lang="ja-JP" altLang="en-US" dirty="0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s viewpoint and provide a moral lesson to the reader.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In 1998,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Yankee Magazine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, which has close ties to the venerable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Old Farmer</a:t>
            </a:r>
            <a:r>
              <a:rPr lang="ja-JP" alt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altLang="ja-JP" i="1" dirty="0">
                <a:latin typeface="Times New Roman" charset="0"/>
                <a:ea typeface="ヒラギノ角ゴ Pro W3" charset="0"/>
                <a:cs typeface="ヒラギノ角ゴ Pro W3" charset="0"/>
              </a:rPr>
              <a:t>s Almanac</a:t>
            </a:r>
            <a:r>
              <a:rPr lang="en-US" altLang="ja-JP" dirty="0">
                <a:latin typeface="Times New Roman" charset="0"/>
                <a:ea typeface="ヒラギノ角ゴ Pro W3" charset="0"/>
                <a:cs typeface="ヒラギノ角ゴ Pro W3" charset="0"/>
              </a:rPr>
              <a:t>, published this article about the visit of the ship </a:t>
            </a:r>
            <a:r>
              <a:rPr lang="en-US" altLang="ja-JP" i="1" dirty="0">
                <a:latin typeface="Times New Roman" charset="0"/>
                <a:ea typeface="ヒラギノ角ゴ Pro W3" charset="0"/>
                <a:cs typeface="ヒラギノ角ゴ Pro W3" charset="0"/>
              </a:rPr>
              <a:t>Cyrus</a:t>
            </a:r>
            <a:r>
              <a:rPr lang="en-US" altLang="ja-JP" dirty="0">
                <a:latin typeface="Times New Roman" charset="0"/>
                <a:ea typeface="ヒラギノ角ゴ Pro W3" charset="0"/>
                <a:cs typeface="ヒラギノ角ゴ Pro W3" charset="0"/>
              </a:rPr>
              <a:t> to Pitcairn in 1839 and its link with the famous </a:t>
            </a:r>
            <a:r>
              <a:rPr lang="ja-JP" altLang="en-US" dirty="0">
                <a:latin typeface="Times New Roman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altLang="ja-JP" dirty="0">
                <a:latin typeface="Times New Roman" charset="0"/>
                <a:ea typeface="ヒラギノ角ゴ Pro W3" charset="0"/>
                <a:cs typeface="ヒラギノ角ゴ Pro W3" charset="0"/>
              </a:rPr>
              <a:t>Bounty Bibles.</a:t>
            </a:r>
            <a:r>
              <a:rPr lang="ja-JP" altLang="en-US" dirty="0">
                <a:latin typeface="Times New Roman" charset="0"/>
                <a:ea typeface="ヒラギノ角ゴ Pro W3" charset="0"/>
                <a:cs typeface="ヒラギノ角ゴ Pro W3" charset="0"/>
              </a:rPr>
              <a:t>”</a:t>
            </a:r>
            <a:endParaRPr lang="en-US" altLang="ja-JP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As we saw in </a:t>
            </a:r>
            <a:r>
              <a:rPr lang="en-US" i="1" dirty="0" smtClean="0"/>
              <a:t>Mad Magazine</a:t>
            </a:r>
            <a:r>
              <a:rPr lang="en-US" dirty="0" smtClean="0"/>
              <a:t>, humor is sometimes employed in the </a:t>
            </a:r>
            <a:r>
              <a:rPr lang="en-US" i="1" dirty="0" smtClean="0"/>
              <a:t>Bounty</a:t>
            </a:r>
            <a:r>
              <a:rPr lang="en-US" dirty="0" smtClean="0"/>
              <a:t> Saga articles. Since 1925, </a:t>
            </a:r>
            <a:r>
              <a:rPr lang="en-US" i="1" dirty="0" smtClean="0"/>
              <a:t>The New Yorker</a:t>
            </a:r>
            <a:r>
              <a:rPr lang="en-US" dirty="0" smtClean="0"/>
              <a:t> has entertained readers with its clever cartoons. Here’s one of my favorites, which suggests that Bligh’s bad grammar provoked the mutiny. </a:t>
            </a:r>
            <a:endParaRPr lang="en-US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“The crew can no longer tolerate Captain Bligh’s ruthless splitting of infinitives.”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In an August 2003 issue, </a:t>
            </a:r>
            <a:r>
              <a:rPr lang="en-US" i="1" dirty="0" smtClean="0"/>
              <a:t>The New Yorker</a:t>
            </a:r>
            <a:r>
              <a:rPr lang="en-US" dirty="0" smtClean="0"/>
              <a:t> got a little more serious and offered readers an excerpt from </a:t>
            </a:r>
            <a:r>
              <a:rPr lang="en-US" i="1" dirty="0" smtClean="0"/>
              <a:t>The Bounty</a:t>
            </a:r>
            <a:r>
              <a:rPr lang="en-US" dirty="0" smtClean="0"/>
              <a:t>, by Caroline Alexander. “Wreck of the Pandora: The Fate of the Men Sent to Hunt Down the Bounty Mutineers.” This article was issued with some evocative illustrations. </a:t>
            </a:r>
            <a:endParaRPr lang="en-US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Here are the artist</a:t>
            </a:r>
            <a:r>
              <a:rPr lang="ja-JP" altLang="en-US"/>
              <a:t>’</a:t>
            </a:r>
            <a:r>
              <a:rPr lang="en-US" altLang="ja-JP"/>
              <a:t>s renderings of Bligh and Heywood. Note that Bligh has a rather stoic expression, while Heywood is given a rather sinister look, which matches Alexander</a:t>
            </a:r>
            <a:r>
              <a:rPr lang="ja-JP" altLang="en-US"/>
              <a:t>’</a:t>
            </a:r>
            <a:r>
              <a:rPr lang="en-US" altLang="ja-JP"/>
              <a:t>s interpretation of the mutiny and its aftermath.</a:t>
            </a:r>
          </a:p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My goodness, I believe we’ve gone back to the 2004 Presidential elections! The December 2003 issue of </a:t>
            </a:r>
            <a:r>
              <a:rPr lang="en-US" i="1" dirty="0" smtClean="0"/>
              <a:t>The Atlantic</a:t>
            </a:r>
            <a:r>
              <a:rPr lang="en-US" dirty="0" smtClean="0"/>
              <a:t> published “Captain Bligh’s Secret Logbook,” an amusing response to Caroline Alexander, whose main objective was to rehabilitate William Bligh’s reputation. </a:t>
            </a:r>
            <a:endParaRPr lang="en-US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dirty="0"/>
              <a:t>The </a:t>
            </a:r>
            <a:r>
              <a:rPr lang="en-US" dirty="0"/>
              <a:t>article satirizes Alexander</a:t>
            </a:r>
            <a:r>
              <a:rPr lang="ja-JP" altLang="en-US" dirty="0"/>
              <a:t>’</a:t>
            </a:r>
            <a:r>
              <a:rPr lang="en-US" dirty="0"/>
              <a:t>s theory by depicting Bligh as a weak, fussy commander. Let</a:t>
            </a:r>
            <a:r>
              <a:rPr lang="ja-JP" altLang="en-US" dirty="0"/>
              <a:t>’</a:t>
            </a:r>
            <a:r>
              <a:rPr lang="en-US" dirty="0"/>
              <a:t>s close with some excerpts from this piece. As the day of mutiny approaches, Bligh makes the following entries into his log:</a:t>
            </a:r>
            <a:br>
              <a:rPr lang="en-US" dirty="0"/>
            </a:br>
            <a:endParaRPr lang="en-US" dirty="0"/>
          </a:p>
          <a:p>
            <a:pPr eaLnBrk="1" hangingPunct="1"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In fact, the 19th century was a </a:t>
            </a:r>
            <a:r>
              <a:rPr lang="ja-JP" altLang="en-US" dirty="0">
                <a:latin typeface="Times New Roman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Golden Age</a:t>
            </a:r>
            <a:r>
              <a:rPr lang="ja-JP" altLang="en-US" dirty="0">
                <a:latin typeface="Times New Roman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 of popular periodicals, such as </a:t>
            </a:r>
            <a:r>
              <a:rPr lang="en-US" i="1" dirty="0" err="1">
                <a:latin typeface="Times New Roman" charset="0"/>
                <a:ea typeface="ヒラギノ角ゴ Pro W3" charset="0"/>
                <a:cs typeface="ヒラギノ角ゴ Pro W3" charset="0"/>
              </a:rPr>
              <a:t>Cassell</a:t>
            </a:r>
            <a:r>
              <a:rPr lang="ja-JP" alt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s Family Magazine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, 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Harper</a:t>
            </a:r>
            <a:r>
              <a:rPr lang="ja-JP" alt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i="1" dirty="0">
                <a:latin typeface="Times New Roman" charset="0"/>
                <a:ea typeface="ヒラギノ角ゴ Pro W3" charset="0"/>
                <a:cs typeface="ヒラギノ角ゴ Pro W3" charset="0"/>
              </a:rPr>
              <a:t>s New Monthly Magazine</a:t>
            </a:r>
            <a:r>
              <a:rPr lang="en-US" dirty="0">
                <a:latin typeface="Times New Roman" charset="0"/>
                <a:ea typeface="ヒラギノ角ゴ Pro W3" charset="0"/>
                <a:cs typeface="ヒラギノ角ゴ Pro W3" charset="0"/>
              </a:rPr>
              <a:t>, and dozens more. With its history of violence followed by religious redemption, the story of Pitcairn Island was a staple with readers of that era, and numerous retellings appeared in periodicals throughout the 19th century.</a:t>
            </a:r>
          </a:p>
          <a:p>
            <a:pPr>
              <a:defRPr/>
            </a:pPr>
            <a:endParaRPr lang="en-US" dirty="0">
              <a:latin typeface="Times New Roman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Two months after the mutiny, Bligh is still an optimist.</a:t>
            </a:r>
            <a:endParaRPr lang="en-US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 think this presentation demonstrates that the </a:t>
            </a:r>
            <a:r>
              <a:rPr lang="en-US" i="1" dirty="0"/>
              <a:t>Bounty</a:t>
            </a:r>
            <a:r>
              <a:rPr lang="en-US" dirty="0"/>
              <a:t> Saga is destined to live on—not only in scholarly books and journals—but also in the magazine section of your local Walgreen</a:t>
            </a:r>
            <a:r>
              <a:rPr lang="ja-JP" altLang="en-US" dirty="0"/>
              <a:t>’</a:t>
            </a:r>
            <a:r>
              <a:rPr lang="en-US" dirty="0"/>
              <a:t>s or Barnes and Noble. You might see me there someday, looking for a magazine that just might have a new article about the </a:t>
            </a:r>
            <a:r>
              <a:rPr lang="en-US" i="1" dirty="0"/>
              <a:t>Bounty</a:t>
            </a:r>
            <a:r>
              <a:rPr lang="en-US" dirty="0"/>
              <a:t> or Pitcairn Island. </a:t>
            </a:r>
          </a:p>
          <a:p>
            <a:pPr>
              <a:defRPr/>
            </a:pPr>
            <a:r>
              <a:rPr lang="en-US" dirty="0"/>
              <a:t> </a:t>
            </a:r>
          </a:p>
          <a:p>
            <a:pPr>
              <a:defRPr/>
            </a:pPr>
            <a:r>
              <a:rPr lang="en-US" dirty="0"/>
              <a:t>I hope you</a:t>
            </a:r>
            <a:r>
              <a:rPr lang="ja-JP" altLang="en-US" dirty="0"/>
              <a:t>’</a:t>
            </a:r>
            <a:r>
              <a:rPr lang="en-US" dirty="0" err="1"/>
              <a:t>ve</a:t>
            </a:r>
            <a:r>
              <a:rPr lang="en-US" dirty="0"/>
              <a:t> enjoyed this tour of the </a:t>
            </a:r>
            <a:r>
              <a:rPr lang="en-US" i="1" dirty="0"/>
              <a:t>Bounty</a:t>
            </a:r>
            <a:r>
              <a:rPr lang="en-US" dirty="0"/>
              <a:t> Saga in the wonderful world of periodicals. </a:t>
            </a:r>
          </a:p>
          <a:p>
            <a:pPr>
              <a:defRPr/>
            </a:pPr>
            <a:r>
              <a:rPr lang="en-US" dirty="0"/>
              <a:t> </a:t>
            </a:r>
          </a:p>
          <a:p>
            <a:pPr>
              <a:defRPr/>
            </a:pPr>
            <a:r>
              <a:rPr lang="en-US" dirty="0"/>
              <a:t>Thank you!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EDC109-C1B2-684C-9C39-B08A3C71E4C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C2E47-BE3E-744E-A5AD-F098BC7E5B06}" type="datetimeFigureOut">
              <a:rPr lang="en-US"/>
              <a:pPr>
                <a:defRPr/>
              </a:pPr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E9067-AB88-D14C-9ACF-9DF33849B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553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2D3F9-E902-884A-9796-120212889F13}" type="datetimeFigureOut">
              <a:rPr lang="en-US"/>
              <a:pPr>
                <a:defRPr/>
              </a:pPr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CFE56-D9BD-CA48-97CC-A9A908DF0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4488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4BA8D-50F8-474C-B3FB-15CC8A1B8B6B}" type="datetimeFigureOut">
              <a:rPr lang="en-US"/>
              <a:pPr>
                <a:defRPr/>
              </a:pPr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3D94A-5983-8E40-8604-12715A5FF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4560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31B6F-2221-3145-943A-D0C2C04489E1}" type="datetimeFigureOut">
              <a:rPr lang="en-US"/>
              <a:pPr>
                <a:defRPr/>
              </a:pPr>
              <a:t>9/17/2012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5BA68-CAC9-1C44-B540-32B534986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2747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023DC-C42C-DC4A-98E0-D0F820144E6D}" type="datetimeFigureOut">
              <a:rPr lang="en-US"/>
              <a:pPr>
                <a:defRPr/>
              </a:pPr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869F9-D3C3-FE4A-B16F-EA1FB0B5E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056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43E9B-D94A-E94B-BD2E-3A7853D082F9}" type="datetimeFigureOut">
              <a:rPr lang="en-US"/>
              <a:pPr>
                <a:defRPr/>
              </a:pPr>
              <a:t>9/17/2012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DDB9C-A2B9-A948-9273-584FC5170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286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33B9D-7F39-954D-979B-61AAB7EDF75F}" type="datetimeFigureOut">
              <a:rPr lang="en-US"/>
              <a:pPr>
                <a:defRPr/>
              </a:pPr>
              <a:t>9/17/2012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96391-90D3-964D-8A53-481BF7D4C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554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ECDEA-7CF7-1941-AC77-C34176275A34}" type="datetimeFigureOut">
              <a:rPr lang="en-US"/>
              <a:pPr>
                <a:defRPr/>
              </a:pPr>
              <a:t>9/17/2012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D5D7B-F8E5-7749-80EF-FBFF531275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806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CB335-B23E-FA4F-A257-FCCA6F23E5EB}" type="datetimeFigureOut">
              <a:rPr lang="en-US"/>
              <a:pPr>
                <a:defRPr/>
              </a:pPr>
              <a:t>9/17/2012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26BB8-C758-6540-918D-0EB8B61E3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2864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4F5EA-F3CE-3A43-8326-9239D3408FE7}" type="datetimeFigureOut">
              <a:rPr lang="en-US"/>
              <a:pPr>
                <a:defRPr/>
              </a:pPr>
              <a:t>9/17/2012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F2162-3EAB-C045-A903-949F194F5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598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536E9-E23F-4F4D-BBB4-0052D3D79BAD}" type="datetimeFigureOut">
              <a:rPr lang="en-US"/>
              <a:pPr>
                <a:defRPr/>
              </a:pPr>
              <a:t>9/17/2012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372B6-3F8F-3146-A8DB-EB6F9407E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9077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54EA58D-F582-2045-A72F-3D0FFD45A4D8}" type="datetimeFigureOut">
              <a:rPr lang="en-US"/>
              <a:pPr>
                <a:defRPr/>
              </a:pPr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3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696A15E-DA97-BD47-9B79-7F6A832D2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9" r:id="rId1"/>
    <p:sldLayoutId id="2147484450" r:id="rId2"/>
    <p:sldLayoutId id="2147484451" r:id="rId3"/>
    <p:sldLayoutId id="2147484452" r:id="rId4"/>
    <p:sldLayoutId id="2147484453" r:id="rId5"/>
    <p:sldLayoutId id="2147484454" r:id="rId6"/>
    <p:sldLayoutId id="2147484455" r:id="rId7"/>
    <p:sldLayoutId id="2147484456" r:id="rId8"/>
    <p:sldLayoutId id="2147484457" r:id="rId9"/>
    <p:sldLayoutId id="2147484458" r:id="rId10"/>
    <p:sldLayoutId id="21474844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4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4495800"/>
            <a:ext cx="91328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3200" dirty="0">
                <a:latin typeface="Gill Sans" charset="0"/>
                <a:cs typeface="Gill Sans" charset="0"/>
              </a:rPr>
              <a:t>‘Mutiny’ in the Magazine Section:</a:t>
            </a:r>
          </a:p>
          <a:p>
            <a:pPr algn="ctr"/>
            <a:r>
              <a:rPr lang="en-US" altLang="ja-JP" sz="3200" dirty="0">
                <a:latin typeface="Gill Sans" charset="0"/>
                <a:cs typeface="Gill Sans" charset="0"/>
              </a:rPr>
              <a:t> </a:t>
            </a:r>
            <a:r>
              <a:rPr lang="en-US" altLang="ja-JP" sz="3200" i="1" dirty="0">
                <a:latin typeface="Gill Sans" charset="0"/>
                <a:cs typeface="Gill Sans" charset="0"/>
              </a:rPr>
              <a:t>Bounty</a:t>
            </a:r>
            <a:r>
              <a:rPr lang="en-US" altLang="ja-JP" sz="3200" dirty="0">
                <a:latin typeface="Gill Sans" charset="0"/>
                <a:cs typeface="Gill Sans" charset="0"/>
              </a:rPr>
              <a:t>, Pitcairn and the Popular Press</a:t>
            </a:r>
            <a:endParaRPr lang="en-US" sz="3200" dirty="0">
              <a:latin typeface="Gill Sans" charset="0"/>
              <a:cs typeface="Gill Sans" charset="0"/>
            </a:endParaRPr>
          </a:p>
        </p:txBody>
      </p:sp>
      <p:pic>
        <p:nvPicPr>
          <p:cNvPr id="14338" name="Picture 1" descr="TIT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8625" y="533400"/>
            <a:ext cx="32797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Harper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3581400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447800" y="5862638"/>
            <a:ext cx="72390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838200" y="5862638"/>
            <a:ext cx="784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i="1" dirty="0" smtClean="0">
                <a:latin typeface="Gill Sans" charset="0"/>
              </a:rPr>
              <a:t>Harper</a:t>
            </a:r>
            <a:r>
              <a:rPr lang="ja-JP" altLang="en-US" sz="3600" i="1" dirty="0" smtClean="0">
                <a:latin typeface="Gill Sans" charset="0"/>
              </a:rPr>
              <a:t>’</a:t>
            </a:r>
            <a:r>
              <a:rPr lang="en-US" sz="3600" i="1" dirty="0" smtClean="0">
                <a:latin typeface="Gill Sans" charset="0"/>
              </a:rPr>
              <a:t>s New Monthly Magazine </a:t>
            </a:r>
            <a:r>
              <a:rPr lang="en-US" sz="3600" dirty="0" smtClean="0">
                <a:latin typeface="Gill Sans" charset="0"/>
              </a:rPr>
              <a:t>- 1871</a:t>
            </a:r>
            <a:endParaRPr lang="en-US" sz="3200" dirty="0" smtClean="0">
              <a:latin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Harp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04913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09600" y="5410200"/>
            <a:ext cx="822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i="1" dirty="0" smtClean="0">
                <a:latin typeface="Gill Sans" charset="0"/>
              </a:rPr>
              <a:t>Harper’s New Monthly Magazine </a:t>
            </a:r>
            <a:r>
              <a:rPr lang="en-US" sz="3600" dirty="0" smtClean="0">
                <a:latin typeface="Gill Sans" charset="0"/>
              </a:rPr>
              <a:t>- 1871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ssells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609600"/>
            <a:ext cx="3941763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1619" name="Text Box 1027"/>
          <p:cNvSpPr txBox="1">
            <a:spLocks noChangeArrowheads="1"/>
          </p:cNvSpPr>
          <p:nvPr/>
        </p:nvSpPr>
        <p:spPr bwMode="auto">
          <a:xfrm>
            <a:off x="491512" y="5943600"/>
            <a:ext cx="807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 err="1">
                <a:latin typeface="Gill Sans" charset="0"/>
              </a:rPr>
              <a:t>Cassell’s</a:t>
            </a:r>
            <a:r>
              <a:rPr lang="en-US" sz="3600" i="1" dirty="0">
                <a:latin typeface="Gill Sans" charset="0"/>
              </a:rPr>
              <a:t> Family Magazine </a:t>
            </a:r>
            <a:r>
              <a:rPr lang="en-US" sz="3600" dirty="0">
                <a:latin typeface="Gill Sans" charset="0"/>
              </a:rPr>
              <a:t>- 1880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ssells2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65213"/>
            <a:ext cx="8610600" cy="409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066800" y="5349875"/>
            <a:ext cx="701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 err="1">
                <a:latin typeface="Gill Sans" charset="0"/>
              </a:rPr>
              <a:t>Cassell’s</a:t>
            </a:r>
            <a:r>
              <a:rPr lang="en-US" sz="3600" i="1" dirty="0">
                <a:latin typeface="Gill Sans" charset="0"/>
              </a:rPr>
              <a:t> Family Magazine </a:t>
            </a:r>
            <a:r>
              <a:rPr lang="en-US" sz="3600" dirty="0">
                <a:latin typeface="Gill Sans" charset="0"/>
              </a:rPr>
              <a:t>- 1880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1880afghanwar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81050"/>
            <a:ext cx="2895600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066800" y="5867400"/>
            <a:ext cx="739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The Illustrated London News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 descr="londonnew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54864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5699125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The Illustrated London </a:t>
            </a:r>
            <a:r>
              <a:rPr lang="en-US" sz="3600" i="1" dirty="0" smtClean="0">
                <a:latin typeface="Gill Sans" charset="0"/>
              </a:rPr>
              <a:t>News </a:t>
            </a:r>
            <a:r>
              <a:rPr lang="en-US" sz="3600" dirty="0" smtClean="0">
                <a:latin typeface="Gill Sans" charset="0"/>
              </a:rPr>
              <a:t>- </a:t>
            </a:r>
            <a:r>
              <a:rPr lang="en-US" sz="3600" dirty="0">
                <a:latin typeface="Gill Sans" charset="0"/>
              </a:rPr>
              <a:t>1879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thrill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388937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33400" y="5897563"/>
            <a:ext cx="784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The Thriller </a:t>
            </a:r>
            <a:r>
              <a:rPr lang="en-US" sz="3600" dirty="0">
                <a:latin typeface="Gill Sans" charset="0"/>
              </a:rPr>
              <a:t>- 1936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028" descr="thrille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"/>
            <a:ext cx="37179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Text Box 1029"/>
          <p:cNvSpPr txBox="1">
            <a:spLocks noChangeArrowheads="1"/>
          </p:cNvSpPr>
          <p:nvPr/>
        </p:nvSpPr>
        <p:spPr bwMode="auto">
          <a:xfrm>
            <a:off x="1447800" y="5943600"/>
            <a:ext cx="617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The Thriller </a:t>
            </a:r>
            <a:r>
              <a:rPr lang="en-US" sz="3600" dirty="0">
                <a:latin typeface="Gill Sans" charset="0"/>
              </a:rPr>
              <a:t>- 1936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M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81000"/>
            <a:ext cx="365760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066800" y="5867400"/>
            <a:ext cx="708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Popular Mechanics </a:t>
            </a:r>
            <a:r>
              <a:rPr lang="en-US" sz="3600" dirty="0">
                <a:latin typeface="Gill Sans" charset="0"/>
              </a:rPr>
              <a:t>- 1936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2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8" y="304800"/>
            <a:ext cx="3681412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pm3_c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04800"/>
            <a:ext cx="3592513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906421" y="5943600"/>
            <a:ext cx="7273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Popular Mechanics </a:t>
            </a:r>
            <a:r>
              <a:rPr lang="en-US" sz="3600" dirty="0" smtClean="0">
                <a:latin typeface="Gill Sans" charset="0"/>
              </a:rPr>
              <a:t>- </a:t>
            </a:r>
            <a:r>
              <a:rPr lang="en-US" sz="3600" dirty="0">
                <a:latin typeface="Gill Sans" charset="0"/>
              </a:rPr>
              <a:t>1936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ronicle3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84238"/>
            <a:ext cx="3711575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 descr="NGe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57225"/>
            <a:ext cx="3497263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Peter2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263" y="685800"/>
            <a:ext cx="3590925" cy="504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BluePeter1_c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685800"/>
            <a:ext cx="3559175" cy="504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838200" y="6019800"/>
            <a:ext cx="7519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The Blue Peter </a:t>
            </a:r>
            <a:r>
              <a:rPr lang="en-US" sz="3600" dirty="0">
                <a:latin typeface="Gill Sans" charset="0"/>
              </a:rPr>
              <a:t>- 1932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P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4263" y="228600"/>
            <a:ext cx="40449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P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8563" y="200025"/>
            <a:ext cx="3690937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P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3238" y="457200"/>
            <a:ext cx="3617912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Brand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0788" y="200025"/>
            <a:ext cx="3751262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Brand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7200"/>
            <a:ext cx="3440113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Brand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0025"/>
            <a:ext cx="352742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scholast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3582988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SAGAP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33400"/>
            <a:ext cx="3363913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HOUGHP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3850" y="228600"/>
            <a:ext cx="35464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030" descr="GentlemansMagaz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813" y="457200"/>
            <a:ext cx="7316787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7" name="Text Box 1033"/>
          <p:cNvSpPr txBox="1">
            <a:spLocks noChangeArrowheads="1"/>
          </p:cNvSpPr>
          <p:nvPr/>
        </p:nvSpPr>
        <p:spPr bwMode="auto">
          <a:xfrm>
            <a:off x="912813" y="6096000"/>
            <a:ext cx="7316787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96618" name="Text Box 1034"/>
          <p:cNvSpPr txBox="1">
            <a:spLocks noChangeArrowheads="1"/>
          </p:cNvSpPr>
          <p:nvPr/>
        </p:nvSpPr>
        <p:spPr bwMode="auto">
          <a:xfrm>
            <a:off x="912813" y="5989637"/>
            <a:ext cx="73167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 dirty="0">
                <a:latin typeface="Gill Sans" charset="0"/>
              </a:rPr>
              <a:t>The </a:t>
            </a:r>
            <a:r>
              <a:rPr lang="en-US" sz="3200" i="1" dirty="0" smtClean="0">
                <a:latin typeface="Gill Sans" charset="0"/>
              </a:rPr>
              <a:t>Gentleman’s </a:t>
            </a:r>
            <a:r>
              <a:rPr lang="en-US" sz="3200" i="1" dirty="0">
                <a:latin typeface="Gill Sans" charset="0"/>
              </a:rPr>
              <a:t>Magazine </a:t>
            </a:r>
            <a:r>
              <a:rPr lang="en-US" sz="3200" dirty="0">
                <a:latin typeface="Gill Sans" charset="0"/>
              </a:rPr>
              <a:t>- May 1790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gib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9863" y="304800"/>
            <a:ext cx="3632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MCCO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0"/>
            <a:ext cx="30829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ssics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33400"/>
            <a:ext cx="3660775" cy="5299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lassics1A_c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388" y="533400"/>
            <a:ext cx="3503612" cy="5299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762000" y="6167438"/>
            <a:ext cx="777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Classics Illustrated </a:t>
            </a:r>
            <a:r>
              <a:rPr lang="en-US" sz="3600" dirty="0">
                <a:latin typeface="Gill Sans" charset="0"/>
              </a:rPr>
              <a:t>- </a:t>
            </a:r>
            <a:r>
              <a:rPr lang="en-US" sz="3600" i="1" dirty="0">
                <a:latin typeface="Gill Sans" charset="0"/>
              </a:rPr>
              <a:t>Mutiny on the Bounty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026" descr="Classics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09600"/>
            <a:ext cx="362426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Text Box 1028"/>
          <p:cNvSpPr txBox="1">
            <a:spLocks noChangeArrowheads="1"/>
          </p:cNvSpPr>
          <p:nvPr/>
        </p:nvSpPr>
        <p:spPr bwMode="auto">
          <a:xfrm>
            <a:off x="381000" y="6216650"/>
            <a:ext cx="830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Classics Illustrated </a:t>
            </a:r>
            <a:r>
              <a:rPr lang="en-US" sz="3600" dirty="0" smtClean="0">
                <a:latin typeface="Gill Sans" charset="0"/>
              </a:rPr>
              <a:t>- </a:t>
            </a:r>
            <a:r>
              <a:rPr lang="en-US" sz="3600" i="1" dirty="0">
                <a:latin typeface="Gill Sans" charset="0"/>
              </a:rPr>
              <a:t>Mutiny on the Bounty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ssics2A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09600"/>
            <a:ext cx="3708400" cy="525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lassics2B_c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606425"/>
            <a:ext cx="363220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35000" y="6248400"/>
            <a:ext cx="779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Classics Illustrated </a:t>
            </a:r>
            <a:r>
              <a:rPr lang="en-US" sz="3600" dirty="0" smtClean="0">
                <a:latin typeface="Gill Sans" charset="0"/>
              </a:rPr>
              <a:t>- </a:t>
            </a:r>
            <a:r>
              <a:rPr lang="en-US" sz="3600" i="1" dirty="0">
                <a:latin typeface="Gill Sans" charset="0"/>
              </a:rPr>
              <a:t>Men Against the Sea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ssics2C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33400"/>
            <a:ext cx="4056063" cy="560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lassics2D_c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063" y="533400"/>
            <a:ext cx="4344987" cy="560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1000" y="6216650"/>
            <a:ext cx="8401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Classics Illustrated </a:t>
            </a:r>
            <a:r>
              <a:rPr lang="en-US" sz="3600" dirty="0" smtClean="0">
                <a:latin typeface="Gill Sans" charset="0"/>
              </a:rPr>
              <a:t>- </a:t>
            </a:r>
            <a:r>
              <a:rPr lang="en-US" sz="3600" i="1" dirty="0">
                <a:latin typeface="Gill Sans" charset="0"/>
              </a:rPr>
              <a:t>Men Against the Sea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assics3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57200"/>
            <a:ext cx="37592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018" name="Picture 4" descr="Classics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4500"/>
            <a:ext cx="3913188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09600" y="6018213"/>
            <a:ext cx="830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Classics Illustrated </a:t>
            </a:r>
            <a:r>
              <a:rPr lang="en-US" sz="3600" dirty="0" smtClean="0">
                <a:latin typeface="Gill Sans" charset="0"/>
              </a:rPr>
              <a:t>– </a:t>
            </a:r>
            <a:r>
              <a:rPr lang="en-US" sz="3600" i="1" dirty="0">
                <a:latin typeface="Gill Sans" charset="0"/>
              </a:rPr>
              <a:t>Pitcairn’s Island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ndo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762000"/>
            <a:ext cx="32512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575468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latin typeface="Gill Sans" charset="0"/>
              </a:rPr>
              <a:t>Gold Key Comics - </a:t>
            </a:r>
            <a:r>
              <a:rPr lang="en-US" sz="3600" i="1" dirty="0">
                <a:latin typeface="Gill Sans" charset="0"/>
              </a:rPr>
              <a:t>Mutiny on the Bounty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ndo3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00" y="914400"/>
            <a:ext cx="3165475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762000" y="5791200"/>
            <a:ext cx="792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latin typeface="Gill Sans" charset="0"/>
              </a:rPr>
              <a:t>Gold Key Comics - </a:t>
            </a:r>
            <a:r>
              <a:rPr lang="en-US" sz="3600" i="1" dirty="0">
                <a:latin typeface="Gill Sans" charset="0"/>
              </a:rPr>
              <a:t>Mutiny on the Bounty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Mad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2425" y="762000"/>
            <a:ext cx="36417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457200" y="5791200"/>
            <a:ext cx="8153400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Mad Magazine </a:t>
            </a:r>
            <a:r>
              <a:rPr lang="en-US" sz="3600" dirty="0">
                <a:latin typeface="Gill Sans" charset="0"/>
              </a:rPr>
              <a:t>- 1963</a:t>
            </a:r>
            <a:endParaRPr lang="en-US" sz="3200" dirty="0">
              <a:latin typeface="Gill Sans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3000" dirty="0">
              <a:latin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pir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4300" y="234950"/>
            <a:ext cx="37782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0028238" y="3016250"/>
            <a:ext cx="18415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800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579755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smtClean="0">
                <a:latin typeface="Gill Sans" charset="0"/>
              </a:rPr>
              <a:t>“The Pirates: Or,  The Calamities of Capt. BLIGH”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 descr="Ma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33718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2" descr="Mad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4850" y="609600"/>
            <a:ext cx="35258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85800" y="5638800"/>
            <a:ext cx="6897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Mad Magazine </a:t>
            </a:r>
            <a:r>
              <a:rPr lang="en-US" sz="3600" dirty="0">
                <a:latin typeface="Gill Sans" charset="0"/>
              </a:rPr>
              <a:t>- 1963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0" y="4914900"/>
            <a:ext cx="9144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ja-JP" altLang="en-US" sz="3000" smtClean="0">
                <a:latin typeface="Gill Sans" charset="0"/>
              </a:rPr>
              <a:t>“</a:t>
            </a:r>
            <a:r>
              <a:rPr lang="en-US" altLang="ja-JP" sz="3000" smtClean="0">
                <a:latin typeface="Gill Sans" charset="0"/>
              </a:rPr>
              <a:t>I really don</a:t>
            </a:r>
            <a:r>
              <a:rPr lang="ja-JP" altLang="en-US" sz="3000" smtClean="0">
                <a:latin typeface="Gill Sans" charset="0"/>
              </a:rPr>
              <a:t>’</a:t>
            </a:r>
            <a:r>
              <a:rPr lang="en-US" altLang="ja-JP" sz="3000" smtClean="0">
                <a:latin typeface="Gill Sans" charset="0"/>
              </a:rPr>
              <a:t>t think I</a:t>
            </a:r>
            <a:r>
              <a:rPr lang="ja-JP" altLang="en-US" sz="3000" smtClean="0">
                <a:latin typeface="Gill Sans" charset="0"/>
              </a:rPr>
              <a:t>’</a:t>
            </a:r>
            <a:r>
              <a:rPr lang="en-US" altLang="ja-JP" sz="3000" smtClean="0">
                <a:latin typeface="Gill Sans" charset="0"/>
              </a:rPr>
              <a:t>ll deliver my line today! I</a:t>
            </a:r>
            <a:r>
              <a:rPr lang="ja-JP" altLang="en-US" sz="3000" smtClean="0">
                <a:latin typeface="Gill Sans" charset="0"/>
              </a:rPr>
              <a:t>’</a:t>
            </a:r>
            <a:r>
              <a:rPr lang="en-US" altLang="ja-JP" sz="3000" smtClean="0">
                <a:latin typeface="Gill Sans" charset="0"/>
              </a:rPr>
              <a:t>m just not inspired! The sea isn</a:t>
            </a:r>
            <a:r>
              <a:rPr lang="ja-JP" altLang="en-US" sz="3000" smtClean="0">
                <a:latin typeface="Gill Sans" charset="0"/>
              </a:rPr>
              <a:t>’</a:t>
            </a:r>
            <a:r>
              <a:rPr lang="en-US" altLang="ja-JP" sz="3000" smtClean="0">
                <a:latin typeface="Gill Sans" charset="0"/>
              </a:rPr>
              <a:t>t exactly right—the wind is a little too strong in my hair—and the moon is one day past full! We</a:t>
            </a:r>
            <a:r>
              <a:rPr lang="ja-JP" altLang="en-US" sz="3000" smtClean="0">
                <a:latin typeface="Gill Sans" charset="0"/>
              </a:rPr>
              <a:t>’</a:t>
            </a:r>
            <a:r>
              <a:rPr lang="en-US" altLang="ja-JP" sz="3000" smtClean="0">
                <a:latin typeface="Gill Sans" charset="0"/>
              </a:rPr>
              <a:t>ll have to try again next month!</a:t>
            </a:r>
            <a:r>
              <a:rPr lang="ja-JP" altLang="en-US" sz="3000" smtClean="0">
                <a:latin typeface="Gill Sans" charset="0"/>
              </a:rPr>
              <a:t>”</a:t>
            </a:r>
            <a:endParaRPr lang="en-US" sz="3600" smtClean="0">
              <a:latin typeface="Gill Sans" charset="0"/>
            </a:endParaRPr>
          </a:p>
        </p:txBody>
      </p:sp>
      <p:pic>
        <p:nvPicPr>
          <p:cNvPr id="96258" name="Picture 4" descr="Ma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588"/>
            <a:ext cx="7316788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 descr="MansWorld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1000"/>
            <a:ext cx="4191000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685800" y="6096000"/>
            <a:ext cx="7696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/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447800" y="6096000"/>
            <a:ext cx="609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Man’s World </a:t>
            </a:r>
            <a:r>
              <a:rPr lang="en-US" sz="3600" dirty="0">
                <a:latin typeface="Gill Sans" charset="0"/>
              </a:rPr>
              <a:t>- 1969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sWorld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46088"/>
            <a:ext cx="3352800" cy="5421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MansWorld2_c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46088"/>
            <a:ext cx="3975100" cy="5421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555750" y="6172200"/>
            <a:ext cx="6592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Man’s World </a:t>
            </a:r>
            <a:r>
              <a:rPr lang="en-US" sz="3600" dirty="0">
                <a:latin typeface="Gill Sans" charset="0"/>
              </a:rPr>
              <a:t>- 1969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Cover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075" y="228600"/>
            <a:ext cx="3675063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828800" y="5867400"/>
            <a:ext cx="579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National Geographic </a:t>
            </a:r>
            <a:r>
              <a:rPr lang="en-US" sz="3600" dirty="0">
                <a:latin typeface="Gill Sans" charset="0"/>
              </a:rPr>
              <a:t>- 1985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Pandora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738" y="609600"/>
            <a:ext cx="4454525" cy="521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360488" y="6064250"/>
            <a:ext cx="685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National Geographic </a:t>
            </a:r>
            <a:r>
              <a:rPr lang="en-US" sz="3600" dirty="0" smtClean="0">
                <a:latin typeface="Gill Sans" charset="0"/>
              </a:rPr>
              <a:t>- </a:t>
            </a:r>
            <a:r>
              <a:rPr lang="en-US" sz="3600" dirty="0">
                <a:latin typeface="Gill Sans" charset="0"/>
              </a:rPr>
              <a:t>1985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pandora2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13" y="533400"/>
            <a:ext cx="4302125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066800" y="5867400"/>
            <a:ext cx="716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National Geographic </a:t>
            </a:r>
            <a:r>
              <a:rPr lang="en-US" sz="3600" dirty="0" smtClean="0">
                <a:latin typeface="Gill Sans" charset="0"/>
              </a:rPr>
              <a:t>- </a:t>
            </a:r>
            <a:r>
              <a:rPr lang="en-US" sz="3600" dirty="0">
                <a:latin typeface="Gill Sans" charset="0"/>
              </a:rPr>
              <a:t>1985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 descr="saturday_evening_post_193212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09600"/>
            <a:ext cx="41846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143000" y="6096000"/>
            <a:ext cx="739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The Saturday Evening Post </a:t>
            </a:r>
            <a:r>
              <a:rPr lang="en-US" sz="3600" dirty="0">
                <a:latin typeface="Gill Sans" charset="0"/>
              </a:rPr>
              <a:t>- 1933-34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1No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150" y="336550"/>
            <a:ext cx="5472113" cy="618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OneNo3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0"/>
            <a:ext cx="8153400" cy="550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95300" y="5791200"/>
            <a:ext cx="86487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latin typeface="Gill Sans" charset="0"/>
              </a:rPr>
              <a:t>Our boat buried her nose in each breaking wave. </a:t>
            </a:r>
            <a:r>
              <a:rPr lang="ja-JP" altLang="en-US" dirty="0" smtClean="0">
                <a:latin typeface="Gill Sans" charset="0"/>
              </a:rPr>
              <a:t>“</a:t>
            </a:r>
            <a:r>
              <a:rPr lang="en-US" altLang="ja-JP" dirty="0" smtClean="0">
                <a:latin typeface="Gill Sans" charset="0"/>
              </a:rPr>
              <a:t>Stand by to come about! he shouted, and then, </a:t>
            </a:r>
            <a:r>
              <a:rPr lang="ja-JP" altLang="en-US" dirty="0" smtClean="0">
                <a:latin typeface="Gill Sans" charset="0"/>
              </a:rPr>
              <a:t>“</a:t>
            </a:r>
            <a:r>
              <a:rPr lang="en-US" altLang="ja-JP" dirty="0" smtClean="0">
                <a:latin typeface="Gill Sans" charset="0"/>
              </a:rPr>
              <a:t>Hard alee!</a:t>
            </a:r>
            <a:r>
              <a:rPr lang="ja-JP" altLang="en-US" dirty="0" smtClean="0">
                <a:latin typeface="Gill Sans" charset="0"/>
              </a:rPr>
              <a:t>”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broad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09600"/>
            <a:ext cx="27305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58674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latin typeface="Gill Sans" charset="0"/>
              </a:rPr>
              <a:t>“A </a:t>
            </a:r>
            <a:r>
              <a:rPr lang="en-US" sz="3200" dirty="0">
                <a:latin typeface="Gill Sans" charset="0"/>
              </a:rPr>
              <a:t>New </a:t>
            </a:r>
            <a:r>
              <a:rPr lang="en-US" sz="3200" dirty="0" err="1">
                <a:latin typeface="Gill Sans" charset="0"/>
              </a:rPr>
              <a:t>Romantick</a:t>
            </a:r>
            <a:r>
              <a:rPr lang="en-US" sz="3200" dirty="0">
                <a:latin typeface="Gill Sans" charset="0"/>
              </a:rPr>
              <a:t> </a:t>
            </a:r>
            <a:r>
              <a:rPr lang="en-US" sz="3200" dirty="0" err="1">
                <a:latin typeface="Gill Sans" charset="0"/>
              </a:rPr>
              <a:t>Operatick</a:t>
            </a:r>
            <a:r>
              <a:rPr lang="en-US" sz="3200" dirty="0">
                <a:latin typeface="Gill Sans" charset="0"/>
              </a:rPr>
              <a:t> Ballet Spectacle. . </a:t>
            </a:r>
            <a:r>
              <a:rPr lang="en-US" sz="3200" dirty="0" smtClean="0">
                <a:latin typeface="Gill Sans" charset="0"/>
              </a:rPr>
              <a:t>.”</a:t>
            </a:r>
            <a:endParaRPr lang="en-US" sz="3200" dirty="0">
              <a:latin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OneNo2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38200"/>
            <a:ext cx="4902200" cy="468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0" y="589915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latin typeface="Gill Sans" charset="0"/>
              </a:rPr>
              <a:t>“We proceeded toward the beach, everyone in a kind of silent horror.</a:t>
            </a:r>
            <a:r>
              <a:rPr lang="ja-JP" altLang="en-US" dirty="0" smtClean="0">
                <a:latin typeface="Gill Sans" charset="0"/>
              </a:rPr>
              <a:t>”</a:t>
            </a:r>
            <a:endParaRPr lang="en-US" dirty="0" smtClean="0">
              <a:latin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2No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0"/>
            <a:ext cx="845820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319491" y="5793432"/>
            <a:ext cx="845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ja-JP" altLang="en-US" dirty="0" smtClean="0">
                <a:latin typeface="Gill Sans" charset="0"/>
              </a:rPr>
              <a:t>“</a:t>
            </a:r>
            <a:r>
              <a:rPr lang="en-US" altLang="ja-JP" dirty="0" smtClean="0">
                <a:latin typeface="Gill Sans" charset="0"/>
              </a:rPr>
              <a:t>If you do not, you shall go ashore—With me, and with me alone.</a:t>
            </a:r>
            <a:r>
              <a:rPr lang="ja-JP" altLang="en-US" dirty="0" smtClean="0">
                <a:latin typeface="Gill Sans" charset="0"/>
              </a:rPr>
              <a:t>”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2No2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25" y="381000"/>
            <a:ext cx="4244975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4953000" y="1800225"/>
            <a:ext cx="38100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latin typeface="Gill Sans" charset="0"/>
              </a:rPr>
              <a:t>Every man in the boat felt pretty certain that it was a case of row for our lives.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t3No2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676275"/>
            <a:ext cx="6400800" cy="445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50825" y="6364288"/>
            <a:ext cx="88931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/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533400" y="5541963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ja-JP" altLang="en-US" dirty="0" smtClean="0">
                <a:latin typeface="Gill Sans" charset="0"/>
              </a:rPr>
              <a:t>“</a:t>
            </a:r>
            <a:r>
              <a:rPr lang="en-US" altLang="ja-JP" dirty="0" smtClean="0">
                <a:latin typeface="Gill Sans" charset="0"/>
              </a:rPr>
              <a:t>Up with your weapon, you mutinous villain! I</a:t>
            </a:r>
            <a:r>
              <a:rPr lang="ja-JP" altLang="en-US" dirty="0" smtClean="0">
                <a:latin typeface="Gill Sans" charset="0"/>
              </a:rPr>
              <a:t>’</a:t>
            </a:r>
            <a:r>
              <a:rPr lang="en-US" altLang="ja-JP" dirty="0" err="1" smtClean="0">
                <a:latin typeface="Gill Sans" charset="0"/>
              </a:rPr>
              <a:t>ll</a:t>
            </a:r>
            <a:r>
              <a:rPr lang="en-US" altLang="ja-JP" dirty="0" smtClean="0">
                <a:latin typeface="Gill Sans" charset="0"/>
              </a:rPr>
              <a:t> soon prove whether you are a man or not!</a:t>
            </a:r>
            <a:r>
              <a:rPr lang="ja-JP" altLang="en-US" dirty="0" smtClean="0">
                <a:latin typeface="Gill Sans" charset="0"/>
              </a:rPr>
              <a:t>”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4No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0"/>
            <a:ext cx="5791200" cy="520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533400" y="5393656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Gill Sans" charset="0"/>
              </a:rPr>
              <a:t>We changed our course not a moment too soon, when the waterspout passed astern of us, a sight of awe-inspiring majesty.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 descr="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4900" y="152400"/>
            <a:ext cx="4394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t1No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14313"/>
            <a:ext cx="6705600" cy="522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295400" y="5667375"/>
            <a:ext cx="784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ja-JP" altLang="en-US" dirty="0" smtClean="0">
                <a:latin typeface="Gill Sans"/>
                <a:cs typeface="Gill Sans"/>
              </a:rPr>
              <a:t>“</a:t>
            </a:r>
            <a:r>
              <a:rPr lang="en-US" altLang="ja-JP" dirty="0" smtClean="0">
                <a:latin typeface="Gill Sans"/>
                <a:cs typeface="Gill Sans"/>
              </a:rPr>
              <a:t>Keep on,</a:t>
            </a:r>
            <a:r>
              <a:rPr lang="ja-JP" altLang="en-US" dirty="0" smtClean="0">
                <a:latin typeface="Gill Sans"/>
                <a:cs typeface="Gill Sans"/>
              </a:rPr>
              <a:t>”</a:t>
            </a:r>
            <a:r>
              <a:rPr lang="en-US" altLang="ja-JP" dirty="0" smtClean="0">
                <a:latin typeface="Gill Sans"/>
                <a:cs typeface="Gill Sans"/>
              </a:rPr>
              <a:t> ordered Christian. </a:t>
            </a:r>
            <a:r>
              <a:rPr lang="ja-JP" altLang="en-US" dirty="0" smtClean="0">
                <a:latin typeface="Gill Sans"/>
                <a:cs typeface="Gill Sans"/>
              </a:rPr>
              <a:t>“</a:t>
            </a:r>
            <a:r>
              <a:rPr lang="en-US" altLang="ja-JP" dirty="0" smtClean="0">
                <a:latin typeface="Gill Sans"/>
                <a:cs typeface="Gill Sans"/>
              </a:rPr>
              <a:t>Let us see what is beyond.</a:t>
            </a:r>
            <a:r>
              <a:rPr lang="ja-JP" altLang="en-US" dirty="0" smtClean="0">
                <a:latin typeface="Gill Sans"/>
                <a:cs typeface="Gill Sans"/>
              </a:rPr>
              <a:t>”</a:t>
            </a:r>
            <a:endParaRPr lang="en-US" dirty="0" smtClean="0"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1No2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42900"/>
            <a:ext cx="4432300" cy="617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5181600" y="1905000"/>
            <a:ext cx="35814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200">
                <a:latin typeface="Gill Sans" charset="0"/>
              </a:rPr>
              <a:t>“</a:t>
            </a:r>
            <a:r>
              <a:rPr lang="en-US" sz="3200">
                <a:latin typeface="Gill Sans" charset="0"/>
              </a:rPr>
              <a:t>Have you found any evidence that people have been here before us?</a:t>
            </a:r>
            <a:r>
              <a:rPr lang="ja-JP" altLang="en-US" sz="3200">
                <a:latin typeface="Gill Sans" charset="0"/>
              </a:rPr>
              <a:t>”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1No3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4800"/>
            <a:ext cx="4508500" cy="617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5334000" y="2286000"/>
            <a:ext cx="35052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200">
                <a:latin typeface="Gill Sans" charset="0"/>
              </a:rPr>
              <a:t>“</a:t>
            </a:r>
            <a:r>
              <a:rPr lang="en-US" sz="3200">
                <a:latin typeface="Gill Sans" charset="0"/>
              </a:rPr>
              <a:t>I never even thought of that,</a:t>
            </a:r>
            <a:r>
              <a:rPr lang="ja-JP" altLang="en-US" sz="3200">
                <a:latin typeface="Gill Sans" charset="0"/>
              </a:rPr>
              <a:t>”</a:t>
            </a:r>
            <a:r>
              <a:rPr lang="en-US" sz="3200">
                <a:latin typeface="Gill Sans" charset="0"/>
              </a:rPr>
              <a:t> Brown replied.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2No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381000"/>
            <a:ext cx="23622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3962400" y="2438400"/>
            <a:ext cx="4953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latin typeface="Gill Sans" charset="0"/>
              </a:rPr>
              <a:t>Hutia glanced after the retreating figures.</a:t>
            </a:r>
            <a:endParaRPr lang="en-US" sz="12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Barrow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3352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3" descr="Barrow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"/>
            <a:ext cx="33607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2No2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0"/>
            <a:ext cx="4141788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457200" y="5334000"/>
            <a:ext cx="8458200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dirty="0">
                <a:latin typeface="Gill Sans" charset="0"/>
              </a:rPr>
              <a:t>Young took Christian</a:t>
            </a:r>
            <a:r>
              <a:rPr lang="ja-JP" altLang="en-US" dirty="0">
                <a:latin typeface="Gill Sans" charset="0"/>
              </a:rPr>
              <a:t>’</a:t>
            </a:r>
            <a:r>
              <a:rPr lang="en-US" dirty="0">
                <a:latin typeface="Gill Sans" charset="0"/>
              </a:rPr>
              <a:t>s arm and pointed out to where the blackened hull of the ship had lain wedged among the rocks.</a:t>
            </a:r>
            <a:endParaRPr lang="en-US" dirty="0">
              <a:latin typeface="Calibri" charset="0"/>
            </a:endParaRPr>
          </a:p>
          <a:p>
            <a:pPr>
              <a:spcBef>
                <a:spcPct val="50000"/>
              </a:spcBef>
              <a:defRPr/>
            </a:pP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f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033463"/>
            <a:ext cx="3814763" cy="450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447800" y="5867400"/>
            <a:ext cx="6400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latin typeface="Gill Sans" charset="0"/>
              </a:rPr>
              <a:t>Koerner</a:t>
            </a:r>
            <a:r>
              <a:rPr lang="ja-JP" altLang="en-US" dirty="0">
                <a:latin typeface="Gill Sans" charset="0"/>
              </a:rPr>
              <a:t>’</a:t>
            </a:r>
            <a:r>
              <a:rPr lang="en-US" dirty="0">
                <a:latin typeface="Gill Sans" charset="0"/>
              </a:rPr>
              <a:t>s original painting.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3No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7010400" cy="417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9266" name="TextBox 2"/>
          <p:cNvSpPr txBox="1">
            <a:spLocks noChangeArrowheads="1"/>
          </p:cNvSpPr>
          <p:nvPr/>
        </p:nvSpPr>
        <p:spPr bwMode="auto">
          <a:xfrm>
            <a:off x="533400" y="5473700"/>
            <a:ext cx="822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Gill Sans" charset="0"/>
              </a:rPr>
              <a:t>All day long the yams came in and were stowed aloft, without a halt for. . 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3No2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93788"/>
            <a:ext cx="7924800" cy="4545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1314" name="TextBox 2"/>
          <p:cNvSpPr txBox="1">
            <a:spLocks noChangeArrowheads="1"/>
          </p:cNvSpPr>
          <p:nvPr/>
        </p:nvSpPr>
        <p:spPr bwMode="auto">
          <a:xfrm>
            <a:off x="533400" y="5638800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Gill Sans" charset="0"/>
              </a:rPr>
              <a:t>…dinner or a rest at noon. At sunset, the </a:t>
            </a:r>
            <a:r>
              <a:rPr lang="en-US" dirty="0" err="1">
                <a:latin typeface="Gill Sans" charset="0"/>
              </a:rPr>
              <a:t>pafatas</a:t>
            </a:r>
            <a:r>
              <a:rPr lang="en-US" dirty="0">
                <a:latin typeface="Gill Sans" charset="0"/>
              </a:rPr>
              <a:t> were bending under their loads.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4No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04800"/>
            <a:ext cx="475615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762000" y="5437188"/>
            <a:ext cx="7924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Gill Sans" charset="0"/>
              </a:rPr>
              <a:t>Stopping at Quintal</a:t>
            </a:r>
            <a:r>
              <a:rPr lang="ja-JP" altLang="en-US" dirty="0">
                <a:latin typeface="Gill Sans" charset="0"/>
              </a:rPr>
              <a:t>’</a:t>
            </a:r>
            <a:r>
              <a:rPr lang="en-US" dirty="0">
                <a:latin typeface="Gill Sans" charset="0"/>
              </a:rPr>
              <a:t>s house to give Sarah a cut of albacore, </a:t>
            </a:r>
            <a:r>
              <a:rPr lang="en-US" dirty="0" err="1">
                <a:latin typeface="Gill Sans" charset="0"/>
              </a:rPr>
              <a:t>Te</a:t>
            </a:r>
            <a:r>
              <a:rPr lang="en-US" dirty="0">
                <a:latin typeface="Gill Sans" charset="0"/>
              </a:rPr>
              <a:t> Moa found the women alone.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4No2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668338"/>
            <a:ext cx="6248400" cy="434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457200" y="5486400"/>
            <a:ext cx="838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Gill Sans" charset="0"/>
              </a:rPr>
              <a:t>Nihau and </a:t>
            </a:r>
            <a:r>
              <a:rPr lang="en-US" dirty="0" err="1">
                <a:latin typeface="Gill Sans" charset="0"/>
              </a:rPr>
              <a:t>Te</a:t>
            </a:r>
            <a:r>
              <a:rPr lang="en-US" dirty="0">
                <a:latin typeface="Gill Sans" charset="0"/>
              </a:rPr>
              <a:t> Moa grasped his arms, lifting him, and carried him along, with his legs dragging on the ground.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5No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63" y="228600"/>
            <a:ext cx="4613275" cy="536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457200" y="5791200"/>
            <a:ext cx="8305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dirty="0">
                <a:latin typeface="Gill Sans" charset="0"/>
              </a:rPr>
              <a:t>“</a:t>
            </a:r>
            <a:r>
              <a:rPr lang="en-US" dirty="0">
                <a:latin typeface="Gill Sans" charset="0"/>
              </a:rPr>
              <a:t>I must find Christian, if he is alive. Now go, all, and search for Young.</a:t>
            </a:r>
            <a:r>
              <a:rPr lang="ja-JP" altLang="en-US" dirty="0">
                <a:latin typeface="Gill Sans" charset="0"/>
              </a:rPr>
              <a:t>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33_30570_1_m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42913"/>
            <a:ext cx="53340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990600" y="6096000"/>
            <a:ext cx="7239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latin typeface="Gill Sans" charset="0"/>
              </a:rPr>
              <a:t>Koerner</a:t>
            </a:r>
            <a:r>
              <a:rPr lang="ja-JP" altLang="en-US" dirty="0">
                <a:latin typeface="Gill Sans" charset="0"/>
              </a:rPr>
              <a:t>’</a:t>
            </a:r>
            <a:r>
              <a:rPr lang="en-US" dirty="0">
                <a:latin typeface="Gill Sans" charset="0"/>
              </a:rPr>
              <a:t>s original painting.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5No2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571500"/>
            <a:ext cx="3960813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838200" y="5562600"/>
            <a:ext cx="7620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Gill Sans" charset="0"/>
              </a:rPr>
              <a:t>Peering down through a tangle of thorny </a:t>
            </a:r>
            <a:r>
              <a:rPr lang="en-US" dirty="0" err="1">
                <a:latin typeface="Gill Sans" charset="0"/>
              </a:rPr>
              <a:t>pandanus</a:t>
            </a:r>
            <a:r>
              <a:rPr lang="en-US" dirty="0">
                <a:latin typeface="Gill Sans" charset="0"/>
              </a:rPr>
              <a:t>, </a:t>
            </a:r>
            <a:r>
              <a:rPr lang="en-US" dirty="0" err="1">
                <a:latin typeface="Gill Sans" charset="0"/>
              </a:rPr>
              <a:t>Minarii</a:t>
            </a:r>
            <a:r>
              <a:rPr lang="en-US" dirty="0">
                <a:latin typeface="Gill Sans" charset="0"/>
              </a:rPr>
              <a:t> gave a sudden low exclamation.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33_30569_1_m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57200"/>
            <a:ext cx="525780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609600" y="5943600"/>
            <a:ext cx="7924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latin typeface="Gill Sans" charset="0"/>
              </a:rPr>
              <a:t>Koerner</a:t>
            </a:r>
            <a:r>
              <a:rPr lang="ja-JP" altLang="en-US" dirty="0">
                <a:latin typeface="Gill Sans" charset="0"/>
              </a:rPr>
              <a:t>’</a:t>
            </a:r>
            <a:r>
              <a:rPr lang="en-US" dirty="0">
                <a:latin typeface="Gill Sans" charset="0"/>
              </a:rPr>
              <a:t>s original painting.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onicles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457200"/>
            <a:ext cx="34163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hronicles2_c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57200"/>
            <a:ext cx="348615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850900" y="5334000"/>
            <a:ext cx="7512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i="1" dirty="0" smtClean="0">
                <a:latin typeface="Gill Sans" charset="0"/>
              </a:rPr>
              <a:t>Chronicles of the Sea </a:t>
            </a:r>
            <a:r>
              <a:rPr lang="en-US" sz="3600" dirty="0" smtClean="0">
                <a:latin typeface="Gill Sans" charset="0"/>
              </a:rPr>
              <a:t>- 1838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6No2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" y="457200"/>
            <a:ext cx="3994150" cy="59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5029200" y="2209800"/>
            <a:ext cx="32766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latin typeface="Gill Sans" charset="0"/>
              </a:rPr>
              <a:t>We didn</a:t>
            </a:r>
            <a:r>
              <a:rPr lang="ja-JP" altLang="en-US" sz="3200">
                <a:latin typeface="Gill Sans" charset="0"/>
              </a:rPr>
              <a:t>’</a:t>
            </a:r>
            <a:r>
              <a:rPr lang="en-US" sz="3200">
                <a:latin typeface="Gill Sans" charset="0"/>
              </a:rPr>
              <a:t>t catch site of Quintal till we</a:t>
            </a:r>
            <a:r>
              <a:rPr lang="ja-JP" altLang="en-US" sz="3200">
                <a:latin typeface="Gill Sans" charset="0"/>
              </a:rPr>
              <a:t>’</a:t>
            </a:r>
            <a:r>
              <a:rPr lang="en-US" sz="3200">
                <a:latin typeface="Gill Sans" charset="0"/>
              </a:rPr>
              <a:t>d reached the valley.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6No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33400"/>
            <a:ext cx="423545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5410200" y="533400"/>
            <a:ext cx="35052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/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5410200" y="1371600"/>
            <a:ext cx="35052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latin typeface="Gill Sans" charset="0"/>
              </a:rPr>
              <a:t>Prudence, who was as good a shot as any man, stood behind with the musket resting on Moetua</a:t>
            </a:r>
            <a:r>
              <a:rPr lang="ja-JP" altLang="en-US" sz="2800">
                <a:latin typeface="Gill Sans" charset="0"/>
              </a:rPr>
              <a:t>’</a:t>
            </a:r>
            <a:r>
              <a:rPr lang="en-US" sz="2800">
                <a:latin typeface="Gill Sans" charset="0"/>
              </a:rPr>
              <a:t>s shoulder. They</a:t>
            </a:r>
            <a:r>
              <a:rPr lang="ja-JP" altLang="en-US" sz="2800">
                <a:latin typeface="Gill Sans" charset="0"/>
              </a:rPr>
              <a:t>’</a:t>
            </a:r>
            <a:r>
              <a:rPr lang="en-US" sz="2800">
                <a:latin typeface="Gill Sans" charset="0"/>
              </a:rPr>
              <a:t>d not spent twenty seconds in getting ready.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7No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996950"/>
            <a:ext cx="5981700" cy="433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143000" y="5334000"/>
            <a:ext cx="7315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Gill Sans" charset="0"/>
              </a:rPr>
              <a:t>They came: All the womenfolk, some carrying children, or leading </a:t>
            </a:r>
            <a:r>
              <a:rPr lang="ja-JP" altLang="en-US" dirty="0">
                <a:latin typeface="Gill Sans" charset="0"/>
              </a:rPr>
              <a:t>‘</a:t>
            </a:r>
            <a:r>
              <a:rPr lang="en-US" dirty="0" err="1">
                <a:latin typeface="Gill Sans" charset="0"/>
              </a:rPr>
              <a:t>em</a:t>
            </a:r>
            <a:r>
              <a:rPr lang="en-US" dirty="0">
                <a:latin typeface="Gill Sans" charset="0"/>
              </a:rPr>
              <a:t>, some with baskets and bundles.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oerner-william-henry-dethlef-women-of-pitcairn-264803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671513"/>
            <a:ext cx="7239000" cy="481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0" y="579120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ja-JP" altLang="en-US" dirty="0" smtClean="0"/>
              <a:t>“</a:t>
            </a:r>
            <a:r>
              <a:rPr lang="en-US" altLang="ja-JP" dirty="0" smtClean="0"/>
              <a:t>The Women of Pitcairn</a:t>
            </a:r>
            <a:r>
              <a:rPr lang="ja-JP" altLang="en-US" dirty="0" smtClean="0"/>
              <a:t>”</a:t>
            </a:r>
            <a:r>
              <a:rPr lang="en-US" altLang="ja-JP" dirty="0" smtClean="0"/>
              <a:t>—not used in the serialization.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 descr="Smithsoni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3524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609600" y="5775325"/>
            <a:ext cx="800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Smithsonian Magazine </a:t>
            </a:r>
            <a:r>
              <a:rPr lang="en-US" sz="3600" dirty="0">
                <a:latin typeface="Gill Sans" charset="0"/>
              </a:rPr>
              <a:t>- 1988</a:t>
            </a:r>
          </a:p>
        </p:txBody>
      </p:sp>
      <p:pic>
        <p:nvPicPr>
          <p:cNvPr id="3" name="Picture 2" descr="Smithsonian2_c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762000"/>
            <a:ext cx="348615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1" descr="BritishHeritag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38200"/>
            <a:ext cx="3581400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1981200" y="5943600"/>
            <a:ext cx="53340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/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981200" y="5943600"/>
            <a:ext cx="571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British Heritage </a:t>
            </a:r>
            <a:r>
              <a:rPr lang="en-US" sz="3600" dirty="0">
                <a:latin typeface="Gill Sans" charset="0"/>
              </a:rPr>
              <a:t>- 2003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1" descr="BritishHeritage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3581400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1828800" y="5867400"/>
            <a:ext cx="518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British Heritage </a:t>
            </a:r>
            <a:r>
              <a:rPr lang="en-US" sz="3600" dirty="0" smtClean="0">
                <a:latin typeface="Gill Sans" charset="0"/>
              </a:rPr>
              <a:t>- </a:t>
            </a:r>
            <a:r>
              <a:rPr lang="en-US" sz="3600" dirty="0">
                <a:latin typeface="Gill Sans" charset="0"/>
              </a:rPr>
              <a:t>2003</a:t>
            </a:r>
          </a:p>
        </p:txBody>
      </p:sp>
      <p:pic>
        <p:nvPicPr>
          <p:cNvPr id="167939" name="Picture 3" descr="BritishHeritag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3683000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tishHeritage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310515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9986" name="Picture 3" descr="BritishHerit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0892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066800" y="5791200"/>
            <a:ext cx="6899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British Heritage </a:t>
            </a:r>
            <a:r>
              <a:rPr lang="en-US" sz="3600" dirty="0" smtClean="0">
                <a:latin typeface="Gill Sans" charset="0"/>
              </a:rPr>
              <a:t>- </a:t>
            </a:r>
            <a:r>
              <a:rPr lang="en-US" sz="3600" dirty="0">
                <a:latin typeface="Gill Sans" charset="0"/>
              </a:rPr>
              <a:t>1989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valHistory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85800"/>
            <a:ext cx="3716338" cy="483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NavalHistory2_c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725" y="685800"/>
            <a:ext cx="3546475" cy="483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685800" y="5943600"/>
            <a:ext cx="77724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85800" y="5943600"/>
            <a:ext cx="777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Naval History </a:t>
            </a:r>
            <a:r>
              <a:rPr lang="en-US" sz="3600" dirty="0">
                <a:latin typeface="Gill Sans" charset="0"/>
              </a:rPr>
              <a:t>- Summer 1991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1" descr="SeaHisto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35353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2" name="Picture 2" descr="SeaHisto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33305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855556" y="5546725"/>
            <a:ext cx="7673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Sea History </a:t>
            </a:r>
            <a:r>
              <a:rPr lang="en-US" sz="3600" dirty="0">
                <a:latin typeface="Gill Sans" charset="0"/>
              </a:rPr>
              <a:t>- Winter 2007-8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026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3378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1027" descr="sailors'ma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400"/>
            <a:ext cx="32877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1028"/>
          <p:cNvSpPr txBox="1">
            <a:spLocks noChangeArrowheads="1"/>
          </p:cNvSpPr>
          <p:nvPr/>
        </p:nvSpPr>
        <p:spPr bwMode="auto">
          <a:xfrm>
            <a:off x="609600" y="5743575"/>
            <a:ext cx="8321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i="1" dirty="0">
                <a:latin typeface="Gill Sans" charset="0"/>
              </a:rPr>
              <a:t>The Sailors</a:t>
            </a:r>
            <a:r>
              <a:rPr lang="ja-JP" altLang="en-US" sz="3600" i="1" dirty="0">
                <a:latin typeface="Gill Sans" charset="0"/>
              </a:rPr>
              <a:t>’</a:t>
            </a:r>
            <a:r>
              <a:rPr lang="en-US" sz="3600" i="1" dirty="0">
                <a:latin typeface="Gill Sans" charset="0"/>
              </a:rPr>
              <a:t> Magazine </a:t>
            </a:r>
            <a:r>
              <a:rPr lang="en-US" sz="3600" dirty="0">
                <a:latin typeface="Gill Sans" charset="0"/>
              </a:rPr>
              <a:t>- circa 1865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5" descr="Yanke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3505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0" name="Picture 6" descr="Yanke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"/>
            <a:ext cx="35274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9037" y="5945364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latin typeface="Gill Sans" charset="0"/>
              </a:rPr>
              <a:t>Yankee Magazine – 1998 </a:t>
            </a:r>
            <a:endParaRPr lang="en-US" sz="36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YorkerCover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913" y="457200"/>
            <a:ext cx="371475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2209800" y="5867400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latin typeface="Gill Sans" charset="0"/>
              </a:rPr>
              <a:t>The New Yorker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yorker1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28600"/>
            <a:ext cx="3179763" cy="506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0" y="5394325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smtClean="0">
                <a:latin typeface="Gill Sans" charset="0"/>
              </a:rPr>
              <a:t>The crew can no longer tolerate </a:t>
            </a:r>
            <a:br>
              <a:rPr lang="en-US" sz="2800" dirty="0" smtClean="0">
                <a:latin typeface="Gill Sans" charset="0"/>
              </a:rPr>
            </a:br>
            <a:r>
              <a:rPr lang="en-US" sz="2800" dirty="0" smtClean="0">
                <a:latin typeface="Gill Sans" charset="0"/>
              </a:rPr>
              <a:t>Captain Bligh</a:t>
            </a:r>
            <a:r>
              <a:rPr lang="ja-JP" altLang="en-US" sz="2800" dirty="0" smtClean="0">
                <a:latin typeface="Gill Sans" charset="0"/>
              </a:rPr>
              <a:t>’</a:t>
            </a:r>
            <a:r>
              <a:rPr lang="en-US" altLang="ja-JP" sz="2800" dirty="0" smtClean="0">
                <a:latin typeface="Gill Sans" charset="0"/>
              </a:rPr>
              <a:t>s ruthless splitting of infinitives.</a:t>
            </a:r>
            <a:endParaRPr lang="en-US" sz="2800" dirty="0" smtClean="0">
              <a:latin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yorker2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909638"/>
            <a:ext cx="3124200" cy="434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newyorker3_c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09638"/>
            <a:ext cx="3124200" cy="434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1066800" y="5638800"/>
            <a:ext cx="693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The New Yorker </a:t>
            </a:r>
            <a:r>
              <a:rPr lang="en-US" sz="3600" dirty="0">
                <a:latin typeface="Gill Sans" charset="0"/>
              </a:rPr>
              <a:t>- August 4, 2003</a:t>
            </a:r>
            <a:endParaRPr lang="en-US" sz="3200" dirty="0">
              <a:latin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blighcolor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413" y="700088"/>
            <a:ext cx="2922587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nyheywoodcolor_c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700088"/>
            <a:ext cx="2930525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268413" y="5988050"/>
            <a:ext cx="66913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Gill Sans" charset="0"/>
              </a:rPr>
              <a:t>The New Yorker </a:t>
            </a:r>
            <a:r>
              <a:rPr lang="en-US" sz="3600" dirty="0">
                <a:latin typeface="Gill Sans" charset="0"/>
              </a:rPr>
              <a:t>- August 4, 2003</a:t>
            </a:r>
            <a:endParaRPr lang="en-US" sz="3200" dirty="0">
              <a:latin typeface="Gill Sans" charset="0"/>
            </a:endParaRP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1268413" y="5265738"/>
            <a:ext cx="29225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smtClean="0">
                <a:latin typeface="Gill Sans" charset="0"/>
              </a:rPr>
              <a:t>William Bligh</a:t>
            </a:r>
            <a:endParaRPr lang="en-US" sz="3200" smtClean="0">
              <a:latin typeface="Gill Sans" charset="0"/>
            </a:endParaRP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5029200" y="5265738"/>
            <a:ext cx="2930525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smtClean="0">
                <a:latin typeface="Gill Sans" charset="0"/>
              </a:rPr>
              <a:t>Peter Heywood</a:t>
            </a:r>
            <a:endParaRPr lang="en-US" sz="3200" smtClean="0">
              <a:latin typeface="Gill Sans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3850" y="914400"/>
            <a:ext cx="35337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990600" y="6172200"/>
            <a:ext cx="72390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/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685800" y="5667375"/>
            <a:ext cx="815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i="1" dirty="0" smtClean="0">
                <a:latin typeface="Gill Sans" charset="0"/>
              </a:rPr>
              <a:t>The Atlantic Monthly </a:t>
            </a:r>
            <a:r>
              <a:rPr lang="en-US" sz="3600" dirty="0" smtClean="0">
                <a:latin typeface="Gill Sans" charset="0"/>
              </a:rPr>
              <a:t>- 2003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2" descr="scrutin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39893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304800" y="5867400"/>
            <a:ext cx="853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i="1" dirty="0" smtClean="0">
                <a:latin typeface="Gill Sans" charset="0"/>
              </a:rPr>
              <a:t>The Atlantic Monthly </a:t>
            </a:r>
            <a:r>
              <a:rPr lang="en-US" sz="3600" dirty="0" smtClean="0">
                <a:latin typeface="Gill Sans" charset="0"/>
              </a:rPr>
              <a:t>- December 2003</a:t>
            </a:r>
            <a:endParaRPr lang="en-US" sz="3200" dirty="0" smtClean="0">
              <a:latin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3886200" y="381000"/>
            <a:ext cx="50292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smtClean="0">
                <a:latin typeface="Gill Sans" charset="0"/>
              </a:rPr>
              <a:t>April 26, 1789.</a:t>
            </a:r>
            <a:r>
              <a:rPr lang="en-US" sz="3600" smtClean="0">
                <a:latin typeface="Gill Sans" charset="0"/>
              </a:rPr>
              <a:t>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600" smtClean="0">
                <a:latin typeface="Gill Sans" charset="0"/>
              </a:rPr>
              <a:t>Awoke at 6 bells to a Commotion on deck. Found the men inebriated on taro-root beer and pelting each other with our precious  Bread-fruits.</a:t>
            </a:r>
            <a:endParaRPr lang="en-US" sz="2800" smtClean="0">
              <a:latin typeface="Gill Sans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800" smtClean="0">
              <a:latin typeface="Gill Sans" charset="0"/>
            </a:endParaRPr>
          </a:p>
        </p:txBody>
      </p:sp>
      <p:pic>
        <p:nvPicPr>
          <p:cNvPr id="190466" name="Picture 3" descr="scrutin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50" y="1143000"/>
            <a:ext cx="34004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3962400" y="381000"/>
            <a:ext cx="4724400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smtClean="0">
                <a:latin typeface="Gill Sans" charset="0"/>
              </a:rPr>
              <a:t>April 27, 1789.</a:t>
            </a:r>
            <a:r>
              <a:rPr lang="en-US" sz="3600" smtClean="0">
                <a:latin typeface="Gill Sans" charset="0"/>
              </a:rPr>
              <a:t>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600" smtClean="0">
                <a:latin typeface="Gill Sans" charset="0"/>
              </a:rPr>
              <a:t>Feeling confident that Order and good Naval discipline has been restored. The men go about their business, playing Bezique and Ten-o-Whiskers, napping and smoking and fishing and holding Spitting contests.</a:t>
            </a:r>
          </a:p>
        </p:txBody>
      </p:sp>
      <p:pic>
        <p:nvPicPr>
          <p:cNvPr id="192514" name="Picture 3" descr="scrutin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4004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4010025" y="381000"/>
            <a:ext cx="4905375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smtClean="0"/>
              <a:t>April 28, 1789.</a:t>
            </a:r>
            <a:r>
              <a:rPr lang="en-US" sz="3200" smtClean="0"/>
              <a:t> Wanting to reward this good Behaviour, at 7 bells I announced that we would have a nice refreshing swim before our noon-meal of Dolphin and Sharke ceviche in a lyme-cilantroe Reduction with julienned mangoes and mashed wasabi taro. (My own recipe.)</a:t>
            </a:r>
          </a:p>
        </p:txBody>
      </p:sp>
      <p:pic>
        <p:nvPicPr>
          <p:cNvPr id="194562" name="Picture 3" descr="scrutin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4004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ssells3_c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25" y="838200"/>
            <a:ext cx="36068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6" descr="harper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9663" y="733425"/>
            <a:ext cx="30607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109663" y="5867400"/>
            <a:ext cx="72437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latin typeface="Gill Sans" charset="0"/>
              </a:rPr>
              <a:t>A Golden Age of Periodicals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2" descr="scrutin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11225"/>
            <a:ext cx="36655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1752600" y="4495800"/>
            <a:ext cx="57150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/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4419600" y="911225"/>
            <a:ext cx="4419600" cy="39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smtClean="0"/>
              <a:t>June 12, 1789. </a:t>
            </a:r>
            <a:r>
              <a:rPr lang="en-US" sz="3600" smtClean="0"/>
              <a:t> </a:t>
            </a:r>
            <a:br>
              <a:rPr lang="en-US" sz="3600" smtClean="0"/>
            </a:br>
            <a:r>
              <a:rPr lang="en-US" sz="3600" smtClean="0"/>
              <a:t>I do earnestly hope Christian delivered my Bread-fruit safely to the West Indies.</a:t>
            </a:r>
            <a:endParaRPr lang="en-US" smtClean="0"/>
          </a:p>
          <a:p>
            <a:pPr eaLnBrk="1" hangingPunct="1">
              <a:spcBef>
                <a:spcPct val="50000"/>
              </a:spcBef>
              <a:defRPr/>
            </a:pPr>
            <a:endParaRPr lang="en-US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4" descr="TIT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5756275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1776</TotalTime>
  <Words>3406</Words>
  <Application>Microsoft Office PowerPoint</Application>
  <PresentationFormat>On-screen Show (4:3)</PresentationFormat>
  <Paragraphs>190</Paragraphs>
  <Slides>91</Slides>
  <Notes>91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Breeze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</vt:vector>
  </TitlesOfParts>
  <Company>Continuum Health Partners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marie rossettie</dc:creator>
  <cp:lastModifiedBy>Ted</cp:lastModifiedBy>
  <cp:revision>108</cp:revision>
  <cp:lastPrinted>2012-08-13T18:20:53Z</cp:lastPrinted>
  <dcterms:created xsi:type="dcterms:W3CDTF">2012-08-07T13:58:42Z</dcterms:created>
  <dcterms:modified xsi:type="dcterms:W3CDTF">2012-09-17T20:25:29Z</dcterms:modified>
</cp:coreProperties>
</file>